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6"/>
  </p:notesMasterIdLst>
  <p:sldIdLst>
    <p:sldId id="256" r:id="rId2"/>
    <p:sldId id="257" r:id="rId3"/>
    <p:sldId id="260" r:id="rId4"/>
    <p:sldId id="270" r:id="rId5"/>
    <p:sldId id="263" r:id="rId6"/>
    <p:sldId id="305" r:id="rId7"/>
    <p:sldId id="309" r:id="rId8"/>
    <p:sldId id="288" r:id="rId9"/>
    <p:sldId id="307" r:id="rId10"/>
    <p:sldId id="289" r:id="rId11"/>
    <p:sldId id="306" r:id="rId12"/>
    <p:sldId id="295" r:id="rId13"/>
    <p:sldId id="308" r:id="rId14"/>
    <p:sldId id="296" r:id="rId15"/>
    <p:sldId id="304" r:id="rId16"/>
    <p:sldId id="301" r:id="rId17"/>
    <p:sldId id="303" r:id="rId18"/>
    <p:sldId id="302" r:id="rId19"/>
    <p:sldId id="300" r:id="rId20"/>
    <p:sldId id="299" r:id="rId21"/>
    <p:sldId id="298" r:id="rId22"/>
    <p:sldId id="310" r:id="rId23"/>
    <p:sldId id="311" r:id="rId24"/>
    <p:sldId id="261" r:id="rId25"/>
  </p:sldIdLst>
  <p:sldSz cx="14630400" cy="82296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ambria" panose="02040503050406030204" pitchFamily="18"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7" autoAdjust="0"/>
    <p:restoredTop sz="94660"/>
  </p:normalViewPr>
  <p:slideViewPr>
    <p:cSldViewPr snapToGrid="0">
      <p:cViewPr varScale="1">
        <p:scale>
          <a:sx n="89" d="100"/>
          <a:sy n="89" d="100"/>
        </p:scale>
        <p:origin x="498" y="102"/>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652AE-B9AD-4A97-BAC6-DB1159BED22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BFB2344E-8727-47F7-AE94-61DB978B19E0}" type="pres">
      <dgm:prSet presAssocID="{46A652AE-B9AD-4A97-BAC6-DB1159BED227}" presName="hierChild1" presStyleCnt="0">
        <dgm:presLayoutVars>
          <dgm:orgChart val="1"/>
          <dgm:chPref val="1"/>
          <dgm:dir/>
          <dgm:animOne val="branch"/>
          <dgm:animLvl val="lvl"/>
          <dgm:resizeHandles/>
        </dgm:presLayoutVars>
      </dgm:prSet>
      <dgm:spPr/>
    </dgm:pt>
  </dgm:ptLst>
  <dgm:cxnLst>
    <dgm:cxn modelId="{58ED95B6-C3B6-4CE3-B2E1-F13037015314}" type="presOf" srcId="{46A652AE-B9AD-4A97-BAC6-DB1159BED227}" destId="{BFB2344E-8727-47F7-AE94-61DB978B19E0}" srcOrd="0"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DDA991-C514-4C25-A245-EE42B14C54E0}"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B1AB2236-8747-433F-8EE1-0037AC2F4935}">
      <dgm:prSet phldrT="[Text]" custT="1">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t>
        <a:bodyPr/>
        <a:lstStyle/>
        <a:p>
          <a:r>
            <a:rPr lang="en-US" sz="2800" dirty="0"/>
            <a:t>Individual</a:t>
          </a:r>
          <a:endParaRPr lang="en-US" sz="900" dirty="0"/>
        </a:p>
      </dgm:t>
    </dgm:pt>
    <dgm:pt modelId="{084DF399-22AA-4DD0-9078-BCD92E6141C0}" type="parTrans" cxnId="{AD871F98-A9DA-4748-A4A0-AF8D3BF8EA49}">
      <dgm:prSet>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t>
        <a:bodyPr/>
        <a:lstStyle/>
        <a:p>
          <a:endParaRPr lang="en-US"/>
        </a:p>
      </dgm:t>
    </dgm:pt>
    <dgm:pt modelId="{7AD1621D-F528-49BC-B336-47F8BD44762F}" type="sibTrans" cxnId="{AD871F98-A9DA-4748-A4A0-AF8D3BF8EA49}">
      <dgm:prSet/>
      <dgm:spPr/>
      <dgm:t>
        <a:bodyPr/>
        <a:lstStyle/>
        <a:p>
          <a:endParaRPr lang="en-US"/>
        </a:p>
      </dgm:t>
    </dgm:pt>
    <dgm:pt modelId="{B4A0279B-CCBC-4367-83C1-73A4731DCAB8}">
      <dgm:prSet phldrT="[Text]" custT="1">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t>
        <a:bodyPr/>
        <a:lstStyle/>
        <a:p>
          <a:r>
            <a:rPr lang="en-US" sz="1600" i="0" dirty="0"/>
            <a:t>1</a:t>
          </a:r>
          <a:r>
            <a:rPr lang="en-US" sz="2000" i="0" dirty="0"/>
            <a:t>. A person residing in India for more than 182 days during the course of the preceding financial year</a:t>
          </a:r>
        </a:p>
        <a:p>
          <a:r>
            <a:rPr lang="en-US" sz="2000" i="0" dirty="0"/>
            <a:t>but does not include–</a:t>
          </a:r>
        </a:p>
        <a:p>
          <a:r>
            <a:rPr lang="en-US" sz="2000" i="0" dirty="0"/>
            <a:t>a. person who has gone out of India or who stays outside India, in either case-</a:t>
          </a:r>
          <a:br>
            <a:rPr lang="en-US" sz="2000" dirty="0"/>
          </a:br>
          <a:r>
            <a:rPr lang="en-US" sz="2000" dirty="0"/>
            <a:t>1.</a:t>
          </a:r>
          <a:r>
            <a:rPr lang="en-US" sz="2000" i="0" dirty="0"/>
            <a:t> For or on taking up employment outside India, or</a:t>
          </a:r>
        </a:p>
        <a:p>
          <a:r>
            <a:rPr lang="en-US" sz="2000" i="0" dirty="0"/>
            <a:t>2. For carrying on outside India a business or vocation outside India, or</a:t>
          </a:r>
          <a:br>
            <a:rPr lang="en-US" sz="2000" dirty="0"/>
          </a:br>
          <a:r>
            <a:rPr lang="en-US" sz="2000" dirty="0"/>
            <a:t>3.</a:t>
          </a:r>
          <a:r>
            <a:rPr lang="en-US" sz="2000" i="0" dirty="0"/>
            <a:t> For any other purpose, in such circumstances as would indicate his intention to stay outside India for an uncertain period</a:t>
          </a:r>
          <a:endParaRPr lang="en-US" sz="2000" dirty="0"/>
        </a:p>
      </dgm:t>
    </dgm:pt>
    <dgm:pt modelId="{3AB0E208-9D14-46E2-AFD8-941F8F29FC5E}" type="parTrans" cxnId="{F0ACC49B-D53B-4B3B-A1D0-6DEEF1E82648}">
      <dgm:prSet>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t>
        <a:bodyPr/>
        <a:lstStyle/>
        <a:p>
          <a:endParaRPr lang="en-US"/>
        </a:p>
      </dgm:t>
    </dgm:pt>
    <dgm:pt modelId="{718FF897-64A1-4737-B2E0-B53D0FFD9DCC}" type="sibTrans" cxnId="{F0ACC49B-D53B-4B3B-A1D0-6DEEF1E82648}">
      <dgm:prSet/>
      <dgm:spPr/>
      <dgm:t>
        <a:bodyPr/>
        <a:lstStyle/>
        <a:p>
          <a:endParaRPr lang="en-US"/>
        </a:p>
      </dgm:t>
    </dgm:pt>
    <dgm:pt modelId="{BAA6FA1D-E051-4F34-8136-E7964D32F597}">
      <dgm:prSet phldrT="[Text]" custT="1">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t>
        <a:bodyPr/>
        <a:lstStyle/>
        <a:p>
          <a:r>
            <a:rPr lang="en-US" sz="2000" dirty="0"/>
            <a:t>A person other than a PRI.</a:t>
          </a:r>
        </a:p>
      </dgm:t>
    </dgm:pt>
    <dgm:pt modelId="{DD7B60AB-19AB-453B-9ADC-FDB3376AD161}" type="parTrans" cxnId="{7A5E4BFB-0E08-4BBD-9594-4C7B8D23FFD9}">
      <dgm:prSet>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t>
        <a:bodyPr/>
        <a:lstStyle/>
        <a:p>
          <a:endParaRPr lang="en-US"/>
        </a:p>
      </dgm:t>
    </dgm:pt>
    <dgm:pt modelId="{248AED72-9442-4BAC-9FC8-6BA2F7C64A1B}" type="sibTrans" cxnId="{7A5E4BFB-0E08-4BBD-9594-4C7B8D23FFD9}">
      <dgm:prSet/>
      <dgm:spPr/>
      <dgm:t>
        <a:bodyPr/>
        <a:lstStyle/>
        <a:p>
          <a:endParaRPr lang="en-US"/>
        </a:p>
      </dgm:t>
    </dgm:pt>
    <dgm:pt modelId="{63381412-D3C2-4E7A-AD85-65EA46908EAD}">
      <dgm:prSet phldrT="[Text]" custT="1">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t>
        <a:bodyPr/>
        <a:lstStyle/>
        <a:p>
          <a:r>
            <a:rPr lang="en-US" sz="2800" kern="1200" dirty="0">
              <a:solidFill>
                <a:prstClr val="black">
                  <a:hueOff val="0"/>
                  <a:satOff val="0"/>
                  <a:lumOff val="0"/>
                  <a:alphaOff val="0"/>
                </a:prstClr>
              </a:solidFill>
              <a:latin typeface="Calibri" panose="020F0502020204030204"/>
              <a:ea typeface="+mn-ea"/>
              <a:cs typeface="+mn-cs"/>
            </a:rPr>
            <a:t>Others</a:t>
          </a:r>
        </a:p>
      </dgm:t>
    </dgm:pt>
    <dgm:pt modelId="{11E8C822-1D34-4180-8EEC-3846363A0DA6}" type="parTrans" cxnId="{70D4EECD-613D-4CFF-BF33-1B61257C6F7A}">
      <dgm:prSet>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t>
        <a:bodyPr/>
        <a:lstStyle/>
        <a:p>
          <a:endParaRPr lang="en-US"/>
        </a:p>
      </dgm:t>
    </dgm:pt>
    <dgm:pt modelId="{DB7900FC-0E5B-4D1C-B6E7-F9038C2D0420}" type="sibTrans" cxnId="{70D4EECD-613D-4CFF-BF33-1B61257C6F7A}">
      <dgm:prSet/>
      <dgm:spPr/>
      <dgm:t>
        <a:bodyPr/>
        <a:lstStyle/>
        <a:p>
          <a:endParaRPr lang="en-US"/>
        </a:p>
      </dgm:t>
    </dgm:pt>
    <dgm:pt modelId="{110A77F3-06E6-4A49-8667-ABDB6670F0E4}">
      <dgm:prSet phldrT="[Text]" custT="1">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t>
        <a:bodyPr/>
        <a:lstStyle/>
        <a:p>
          <a:r>
            <a:rPr lang="en-US" sz="2000" dirty="0"/>
            <a:t>1.</a:t>
          </a:r>
          <a:r>
            <a:rPr lang="en-US" sz="2000" i="0" dirty="0"/>
            <a:t> Any person or body corporate registered or incorporated in India.</a:t>
          </a:r>
          <a:br>
            <a:rPr lang="en-US" sz="2000" dirty="0"/>
          </a:br>
          <a:r>
            <a:rPr lang="en-US" sz="2000" dirty="0"/>
            <a:t>2.</a:t>
          </a:r>
          <a:r>
            <a:rPr lang="en-US" sz="2000" i="0" dirty="0"/>
            <a:t> An office, branch or agency in India owned or controlled by a person resident outside India.</a:t>
          </a:r>
          <a:br>
            <a:rPr lang="en-US" sz="2000" dirty="0"/>
          </a:br>
          <a:br>
            <a:rPr lang="en-US" sz="2000" dirty="0"/>
          </a:br>
          <a:r>
            <a:rPr lang="en-US" sz="2000" dirty="0"/>
            <a:t>3.</a:t>
          </a:r>
          <a:r>
            <a:rPr lang="en-US" sz="2000" i="0" dirty="0"/>
            <a:t> An office, branch or agency outside India owned or controlled by a person resident in India</a:t>
          </a:r>
          <a:br>
            <a:rPr lang="en-US" sz="1700" dirty="0"/>
          </a:br>
          <a:endParaRPr lang="en-US" sz="1700" dirty="0"/>
        </a:p>
      </dgm:t>
    </dgm:pt>
    <dgm:pt modelId="{7E2ABF8C-FBC9-43E6-93FF-04821B70A7E8}" type="parTrans" cxnId="{9655C36D-A3EA-4D70-A4FB-F532A771FC59}">
      <dgm:prSet>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t>
        <a:bodyPr/>
        <a:lstStyle/>
        <a:p>
          <a:endParaRPr lang="en-US"/>
        </a:p>
      </dgm:t>
    </dgm:pt>
    <dgm:pt modelId="{E2A2960F-0F03-407A-94C3-845A932C1180}" type="sibTrans" cxnId="{9655C36D-A3EA-4D70-A4FB-F532A771FC59}">
      <dgm:prSet/>
      <dgm:spPr/>
      <dgm:t>
        <a:bodyPr/>
        <a:lstStyle/>
        <a:p>
          <a:endParaRPr lang="en-US"/>
        </a:p>
      </dgm:t>
    </dgm:pt>
    <dgm:pt modelId="{4F4136E5-E3D7-449A-81B3-2DA372017EAE}">
      <dgm:prSet phldrT="[Text]" custT="1">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t>
        <a:bodyPr/>
        <a:lstStyle/>
        <a:p>
          <a:r>
            <a:rPr lang="en-US" sz="3200" b="1" dirty="0">
              <a:solidFill>
                <a:schemeClr val="tx1"/>
              </a:solidFill>
            </a:rPr>
            <a:t>PRI/PROI</a:t>
          </a:r>
          <a:endParaRPr lang="en-US" sz="900" b="1" dirty="0">
            <a:solidFill>
              <a:schemeClr val="tx1"/>
            </a:solidFill>
          </a:endParaRPr>
        </a:p>
      </dgm:t>
    </dgm:pt>
    <dgm:pt modelId="{6E4A15A7-844A-4535-B3A2-100631A1CAA6}" type="sibTrans" cxnId="{4FE3A68C-C9BA-41E6-9C47-27115629250A}">
      <dgm:prSet/>
      <dgm:spPr/>
      <dgm:t>
        <a:bodyPr/>
        <a:lstStyle/>
        <a:p>
          <a:endParaRPr lang="en-US"/>
        </a:p>
      </dgm:t>
    </dgm:pt>
    <dgm:pt modelId="{77944399-B619-406F-832C-6B041A4594DA}" type="parTrans" cxnId="{4FE3A68C-C9BA-41E6-9C47-27115629250A}">
      <dgm:prSet/>
      <dgm:spPr/>
      <dgm:t>
        <a:bodyPr/>
        <a:lstStyle/>
        <a:p>
          <a:endParaRPr lang="en-US"/>
        </a:p>
      </dgm:t>
    </dgm:pt>
    <dgm:pt modelId="{AEEE08AA-043E-4374-B2D5-346A3CFF4D74}" type="pres">
      <dgm:prSet presAssocID="{84DDA991-C514-4C25-A245-EE42B14C54E0}" presName="hierChild1" presStyleCnt="0">
        <dgm:presLayoutVars>
          <dgm:chPref val="1"/>
          <dgm:dir/>
          <dgm:animOne val="branch"/>
          <dgm:animLvl val="lvl"/>
          <dgm:resizeHandles/>
        </dgm:presLayoutVars>
      </dgm:prSet>
      <dgm:spPr/>
    </dgm:pt>
    <dgm:pt modelId="{20D57579-0E2D-49E2-9224-8CB6680777DA}" type="pres">
      <dgm:prSet presAssocID="{4F4136E5-E3D7-449A-81B3-2DA372017EAE}" presName="hierRoot1" presStyleCnt="0"/>
      <dgm:spPr/>
    </dgm:pt>
    <dgm:pt modelId="{5E5F0E4C-4F10-489B-B1D0-FE5B28761463}" type="pres">
      <dgm:prSet presAssocID="{4F4136E5-E3D7-449A-81B3-2DA372017EAE}" presName="composite" presStyleCnt="0"/>
      <dgm:spPr/>
    </dgm:pt>
    <dgm:pt modelId="{DC49E8E9-7486-4725-B775-AA435C0DC75B}" type="pres">
      <dgm:prSet presAssocID="{4F4136E5-E3D7-449A-81B3-2DA372017EAE}" presName="background" presStyleLbl="node0" presStyleIdx="0" presStyleCnt="1">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pt>
    <dgm:pt modelId="{51F97943-0CB5-45B7-8412-71B7C0AF372A}" type="pres">
      <dgm:prSet presAssocID="{4F4136E5-E3D7-449A-81B3-2DA372017EAE}" presName="text" presStyleLbl="fgAcc0" presStyleIdx="0" presStyleCnt="1" custScaleY="35539" custLinFactNeighborX="-13506" custLinFactNeighborY="-6182">
        <dgm:presLayoutVars>
          <dgm:chPref val="3"/>
        </dgm:presLayoutVars>
      </dgm:prSet>
      <dgm:spPr/>
    </dgm:pt>
    <dgm:pt modelId="{B06D3F6A-A7CD-46FC-9B09-4520BB38532F}" type="pres">
      <dgm:prSet presAssocID="{4F4136E5-E3D7-449A-81B3-2DA372017EAE}" presName="hierChild2" presStyleCnt="0"/>
      <dgm:spPr/>
    </dgm:pt>
    <dgm:pt modelId="{11120840-441A-4C1F-B574-0898B175B1AA}" type="pres">
      <dgm:prSet presAssocID="{084DF399-22AA-4DD0-9078-BCD92E6141C0}" presName="Name10" presStyleLbl="parChTrans1D2" presStyleIdx="0" presStyleCnt="2"/>
      <dgm:spPr/>
    </dgm:pt>
    <dgm:pt modelId="{8B0E0EF4-4961-485B-B1F4-EA487B47FD44}" type="pres">
      <dgm:prSet presAssocID="{B1AB2236-8747-433F-8EE1-0037AC2F4935}" presName="hierRoot2" presStyleCnt="0"/>
      <dgm:spPr/>
    </dgm:pt>
    <dgm:pt modelId="{8342C2BF-A2CF-4C16-9369-655BB25B5D4B}" type="pres">
      <dgm:prSet presAssocID="{B1AB2236-8747-433F-8EE1-0037AC2F4935}" presName="composite2" presStyleCnt="0"/>
      <dgm:spPr/>
    </dgm:pt>
    <dgm:pt modelId="{46697544-7D85-4D75-AACD-272AACF03FD7}" type="pres">
      <dgm:prSet presAssocID="{B1AB2236-8747-433F-8EE1-0037AC2F4935}" presName="background2" presStyleLbl="node2" presStyleIdx="0" presStyleCnt="2">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pt>
    <dgm:pt modelId="{D9C292D5-ABA0-4A7B-A64C-E41595EDDBAC}" type="pres">
      <dgm:prSet presAssocID="{B1AB2236-8747-433F-8EE1-0037AC2F4935}" presName="text2" presStyleLbl="fgAcc2" presStyleIdx="0" presStyleCnt="2" custScaleY="33636">
        <dgm:presLayoutVars>
          <dgm:chPref val="3"/>
        </dgm:presLayoutVars>
      </dgm:prSet>
      <dgm:spPr/>
    </dgm:pt>
    <dgm:pt modelId="{04890440-AC84-42E7-9DA7-95650A0AB7D0}" type="pres">
      <dgm:prSet presAssocID="{B1AB2236-8747-433F-8EE1-0037AC2F4935}" presName="hierChild3" presStyleCnt="0"/>
      <dgm:spPr/>
    </dgm:pt>
    <dgm:pt modelId="{FA59761C-700C-4A17-B5ED-68801FE33199}" type="pres">
      <dgm:prSet presAssocID="{3AB0E208-9D14-46E2-AFD8-941F8F29FC5E}" presName="Name17" presStyleLbl="parChTrans1D3" presStyleIdx="0" presStyleCnt="3"/>
      <dgm:spPr/>
    </dgm:pt>
    <dgm:pt modelId="{D804DAD5-718E-4BCC-9A6D-D7CA36EE0C78}" type="pres">
      <dgm:prSet presAssocID="{B4A0279B-CCBC-4367-83C1-73A4731DCAB8}" presName="hierRoot3" presStyleCnt="0"/>
      <dgm:spPr/>
    </dgm:pt>
    <dgm:pt modelId="{B02E3EE6-0460-4F24-9FA2-67419BA6F570}" type="pres">
      <dgm:prSet presAssocID="{B4A0279B-CCBC-4367-83C1-73A4731DCAB8}" presName="composite3" presStyleCnt="0"/>
      <dgm:spPr/>
    </dgm:pt>
    <dgm:pt modelId="{3BF21983-DBAE-44EF-8D5E-C4C20B597977}" type="pres">
      <dgm:prSet presAssocID="{B4A0279B-CCBC-4367-83C1-73A4731DCAB8}" presName="background3" presStyleLbl="node3" presStyleIdx="0" presStyleCnt="3">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pt>
    <dgm:pt modelId="{80677AB4-940B-4C83-9788-E3FD27D4EC5C}" type="pres">
      <dgm:prSet presAssocID="{B4A0279B-CCBC-4367-83C1-73A4731DCAB8}" presName="text3" presStyleLbl="fgAcc3" presStyleIdx="0" presStyleCnt="3" custScaleX="261403" custScaleY="262544">
        <dgm:presLayoutVars>
          <dgm:chPref val="3"/>
        </dgm:presLayoutVars>
      </dgm:prSet>
      <dgm:spPr/>
    </dgm:pt>
    <dgm:pt modelId="{D7C2C897-76B8-4FC7-A6B9-AC261527B556}" type="pres">
      <dgm:prSet presAssocID="{B4A0279B-CCBC-4367-83C1-73A4731DCAB8}" presName="hierChild4" presStyleCnt="0"/>
      <dgm:spPr/>
    </dgm:pt>
    <dgm:pt modelId="{99C99576-38C1-49FD-9610-8007CB4F5120}" type="pres">
      <dgm:prSet presAssocID="{DD7B60AB-19AB-453B-9ADC-FDB3376AD161}" presName="Name17" presStyleLbl="parChTrans1D3" presStyleIdx="1" presStyleCnt="3"/>
      <dgm:spPr/>
    </dgm:pt>
    <dgm:pt modelId="{2307E548-294D-4573-A3EE-038E19C9EACA}" type="pres">
      <dgm:prSet presAssocID="{BAA6FA1D-E051-4F34-8136-E7964D32F597}" presName="hierRoot3" presStyleCnt="0"/>
      <dgm:spPr/>
    </dgm:pt>
    <dgm:pt modelId="{1B6CB86F-FBAF-4A82-8165-4F18A75D83D2}" type="pres">
      <dgm:prSet presAssocID="{BAA6FA1D-E051-4F34-8136-E7964D32F597}" presName="composite3" presStyleCnt="0"/>
      <dgm:spPr/>
    </dgm:pt>
    <dgm:pt modelId="{AC5EFBAE-3660-4152-B281-F4A3FD857373}" type="pres">
      <dgm:prSet presAssocID="{BAA6FA1D-E051-4F34-8136-E7964D32F597}" presName="background3" presStyleLbl="node3" presStyleIdx="1" presStyleCnt="3">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pt>
    <dgm:pt modelId="{653C36E1-187A-4882-A625-536357484C82}" type="pres">
      <dgm:prSet presAssocID="{BAA6FA1D-E051-4F34-8136-E7964D32F597}" presName="text3" presStyleLbl="fgAcc3" presStyleIdx="1" presStyleCnt="3" custScaleX="63393" custScaleY="75374">
        <dgm:presLayoutVars>
          <dgm:chPref val="3"/>
        </dgm:presLayoutVars>
      </dgm:prSet>
      <dgm:spPr/>
    </dgm:pt>
    <dgm:pt modelId="{8EB3606C-412C-4AEE-B211-A6FDA67CD490}" type="pres">
      <dgm:prSet presAssocID="{BAA6FA1D-E051-4F34-8136-E7964D32F597}" presName="hierChild4" presStyleCnt="0"/>
      <dgm:spPr/>
    </dgm:pt>
    <dgm:pt modelId="{DF796BF0-8DF5-4127-AFD6-C76F4B35F38D}" type="pres">
      <dgm:prSet presAssocID="{11E8C822-1D34-4180-8EEC-3846363A0DA6}" presName="Name10" presStyleLbl="parChTrans1D2" presStyleIdx="1" presStyleCnt="2"/>
      <dgm:spPr/>
    </dgm:pt>
    <dgm:pt modelId="{EAFD38B0-E5C1-46F5-A526-089A9960BF47}" type="pres">
      <dgm:prSet presAssocID="{63381412-D3C2-4E7A-AD85-65EA46908EAD}" presName="hierRoot2" presStyleCnt="0"/>
      <dgm:spPr/>
    </dgm:pt>
    <dgm:pt modelId="{47C5ACC7-FABC-4BDE-AAC9-C0CD1D86901F}" type="pres">
      <dgm:prSet presAssocID="{63381412-D3C2-4E7A-AD85-65EA46908EAD}" presName="composite2" presStyleCnt="0"/>
      <dgm:spPr/>
    </dgm:pt>
    <dgm:pt modelId="{E522C232-8C51-4580-BE1A-1A822CA220C5}" type="pres">
      <dgm:prSet presAssocID="{63381412-D3C2-4E7A-AD85-65EA46908EAD}" presName="background2" presStyleLbl="node2" presStyleIdx="1" presStyleCnt="2">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pt>
    <dgm:pt modelId="{FB6BCE93-6C65-464A-9917-985CED1EB117}" type="pres">
      <dgm:prSet presAssocID="{63381412-D3C2-4E7A-AD85-65EA46908EAD}" presName="text2" presStyleLbl="fgAcc2" presStyleIdx="1" presStyleCnt="2" custScaleY="33511" custLinFactNeighborX="-19385" custLinFactNeighborY="271">
        <dgm:presLayoutVars>
          <dgm:chPref val="3"/>
        </dgm:presLayoutVars>
      </dgm:prSet>
      <dgm:spPr/>
    </dgm:pt>
    <dgm:pt modelId="{8B1ABC62-D6DE-4E8E-9033-50196231EDEC}" type="pres">
      <dgm:prSet presAssocID="{63381412-D3C2-4E7A-AD85-65EA46908EAD}" presName="hierChild3" presStyleCnt="0"/>
      <dgm:spPr/>
    </dgm:pt>
    <dgm:pt modelId="{1147127B-D3E2-4C7A-AAAF-58A8FFCCC893}" type="pres">
      <dgm:prSet presAssocID="{7E2ABF8C-FBC9-43E6-93FF-04821B70A7E8}" presName="Name17" presStyleLbl="parChTrans1D3" presStyleIdx="2" presStyleCnt="3"/>
      <dgm:spPr/>
    </dgm:pt>
    <dgm:pt modelId="{B68217D5-E30A-4D19-8E50-753C72A3F6CC}" type="pres">
      <dgm:prSet presAssocID="{110A77F3-06E6-4A49-8667-ABDB6670F0E4}" presName="hierRoot3" presStyleCnt="0"/>
      <dgm:spPr/>
    </dgm:pt>
    <dgm:pt modelId="{E1114A97-344F-40BE-9454-F1E7743335A4}" type="pres">
      <dgm:prSet presAssocID="{110A77F3-06E6-4A49-8667-ABDB6670F0E4}" presName="composite3" presStyleCnt="0"/>
      <dgm:spPr/>
    </dgm:pt>
    <dgm:pt modelId="{17AD335C-3B87-4E59-9F98-6D33E7D673DE}" type="pres">
      <dgm:prSet presAssocID="{110A77F3-06E6-4A49-8667-ABDB6670F0E4}" presName="background3" presStyleLbl="node3" presStyleIdx="2" presStyleCnt="3">
        <dgm:style>
          <a:lnRef idx="2">
            <a:schemeClr val="dk1"/>
          </a:lnRef>
          <a:fillRef idx="1">
            <a:schemeClr val="lt1"/>
          </a:fillRef>
          <a:effectRef idx="0">
            <a:schemeClr val="dk1"/>
          </a:effectRef>
          <a:fontRef idx="minor">
            <a:schemeClr val="dk1"/>
          </a:fontRef>
        </dgm:style>
      </dgm:prSet>
      <dgm:spPr>
        <a:solidFill>
          <a:schemeClr val="accent6">
            <a:lumMod val="40000"/>
            <a:lumOff val="60000"/>
          </a:schemeClr>
        </a:solidFill>
        <a:ln/>
      </dgm:spPr>
    </dgm:pt>
    <dgm:pt modelId="{5468DE60-D375-412C-95FF-0CBF612BA4AD}" type="pres">
      <dgm:prSet presAssocID="{110A77F3-06E6-4A49-8667-ABDB6670F0E4}" presName="text3" presStyleLbl="fgAcc3" presStyleIdx="2" presStyleCnt="3" custScaleX="168823" custScaleY="180918" custLinFactNeighborX="1701" custLinFactNeighborY="-8036">
        <dgm:presLayoutVars>
          <dgm:chPref val="3"/>
        </dgm:presLayoutVars>
      </dgm:prSet>
      <dgm:spPr/>
    </dgm:pt>
    <dgm:pt modelId="{EA8AE7DF-DF8F-49BE-ACDF-CCACD3664D85}" type="pres">
      <dgm:prSet presAssocID="{110A77F3-06E6-4A49-8667-ABDB6670F0E4}" presName="hierChild4" presStyleCnt="0"/>
      <dgm:spPr/>
    </dgm:pt>
  </dgm:ptLst>
  <dgm:cxnLst>
    <dgm:cxn modelId="{A6581302-B29F-4D77-9AA6-CB52B39C8F61}" type="presOf" srcId="{BAA6FA1D-E051-4F34-8136-E7964D32F597}" destId="{653C36E1-187A-4882-A625-536357484C82}" srcOrd="0" destOrd="0" presId="urn:microsoft.com/office/officeart/2005/8/layout/hierarchy1"/>
    <dgm:cxn modelId="{C3C8AD02-2CA0-4D7A-8494-9776FB2765A0}" type="presOf" srcId="{63381412-D3C2-4E7A-AD85-65EA46908EAD}" destId="{FB6BCE93-6C65-464A-9917-985CED1EB117}" srcOrd="0" destOrd="0" presId="urn:microsoft.com/office/officeart/2005/8/layout/hierarchy1"/>
    <dgm:cxn modelId="{45BEB616-7D81-4D9E-BE25-4226041DC7AC}" type="presOf" srcId="{4F4136E5-E3D7-449A-81B3-2DA372017EAE}" destId="{51F97943-0CB5-45B7-8412-71B7C0AF372A}" srcOrd="0" destOrd="0" presId="urn:microsoft.com/office/officeart/2005/8/layout/hierarchy1"/>
    <dgm:cxn modelId="{3D91882C-5EE2-430B-8C77-F19D8E1AFA74}" type="presOf" srcId="{084DF399-22AA-4DD0-9078-BCD92E6141C0}" destId="{11120840-441A-4C1F-B574-0898B175B1AA}" srcOrd="0" destOrd="0" presId="urn:microsoft.com/office/officeart/2005/8/layout/hierarchy1"/>
    <dgm:cxn modelId="{EA75BF3B-EE80-4D50-AA1B-47BC60AD1AA3}" type="presOf" srcId="{110A77F3-06E6-4A49-8667-ABDB6670F0E4}" destId="{5468DE60-D375-412C-95FF-0CBF612BA4AD}" srcOrd="0" destOrd="0" presId="urn:microsoft.com/office/officeart/2005/8/layout/hierarchy1"/>
    <dgm:cxn modelId="{800DCB45-BA46-4EE0-8EBC-F28BCF9E6FEE}" type="presOf" srcId="{7E2ABF8C-FBC9-43E6-93FF-04821B70A7E8}" destId="{1147127B-D3E2-4C7A-AAAF-58A8FFCCC893}" srcOrd="0" destOrd="0" presId="urn:microsoft.com/office/officeart/2005/8/layout/hierarchy1"/>
    <dgm:cxn modelId="{9655C36D-A3EA-4D70-A4FB-F532A771FC59}" srcId="{63381412-D3C2-4E7A-AD85-65EA46908EAD}" destId="{110A77F3-06E6-4A49-8667-ABDB6670F0E4}" srcOrd="0" destOrd="0" parTransId="{7E2ABF8C-FBC9-43E6-93FF-04821B70A7E8}" sibTransId="{E2A2960F-0F03-407A-94C3-845A932C1180}"/>
    <dgm:cxn modelId="{82679E6E-4FD0-4E78-AE21-61849B40E0B4}" type="presOf" srcId="{B4A0279B-CCBC-4367-83C1-73A4731DCAB8}" destId="{80677AB4-940B-4C83-9788-E3FD27D4EC5C}" srcOrd="0" destOrd="0" presId="urn:microsoft.com/office/officeart/2005/8/layout/hierarchy1"/>
    <dgm:cxn modelId="{53307B57-CC50-4FC6-BC9E-1F42FAACC33E}" type="presOf" srcId="{B1AB2236-8747-433F-8EE1-0037AC2F4935}" destId="{D9C292D5-ABA0-4A7B-A64C-E41595EDDBAC}" srcOrd="0" destOrd="0" presId="urn:microsoft.com/office/officeart/2005/8/layout/hierarchy1"/>
    <dgm:cxn modelId="{FF65B677-A0D5-4137-8547-271C4D63D796}" type="presOf" srcId="{11E8C822-1D34-4180-8EEC-3846363A0DA6}" destId="{DF796BF0-8DF5-4127-AFD6-C76F4B35F38D}" srcOrd="0" destOrd="0" presId="urn:microsoft.com/office/officeart/2005/8/layout/hierarchy1"/>
    <dgm:cxn modelId="{BE183585-5AC6-4196-847B-ADB249ABAD60}" type="presOf" srcId="{3AB0E208-9D14-46E2-AFD8-941F8F29FC5E}" destId="{FA59761C-700C-4A17-B5ED-68801FE33199}" srcOrd="0" destOrd="0" presId="urn:microsoft.com/office/officeart/2005/8/layout/hierarchy1"/>
    <dgm:cxn modelId="{4FE3A68C-C9BA-41E6-9C47-27115629250A}" srcId="{84DDA991-C514-4C25-A245-EE42B14C54E0}" destId="{4F4136E5-E3D7-449A-81B3-2DA372017EAE}" srcOrd="0" destOrd="0" parTransId="{77944399-B619-406F-832C-6B041A4594DA}" sibTransId="{6E4A15A7-844A-4535-B3A2-100631A1CAA6}"/>
    <dgm:cxn modelId="{15DB9A96-13A3-4AD5-80CD-6F1882B69EEB}" type="presOf" srcId="{DD7B60AB-19AB-453B-9ADC-FDB3376AD161}" destId="{99C99576-38C1-49FD-9610-8007CB4F5120}" srcOrd="0" destOrd="0" presId="urn:microsoft.com/office/officeart/2005/8/layout/hierarchy1"/>
    <dgm:cxn modelId="{AD871F98-A9DA-4748-A4A0-AF8D3BF8EA49}" srcId="{4F4136E5-E3D7-449A-81B3-2DA372017EAE}" destId="{B1AB2236-8747-433F-8EE1-0037AC2F4935}" srcOrd="0" destOrd="0" parTransId="{084DF399-22AA-4DD0-9078-BCD92E6141C0}" sibTransId="{7AD1621D-F528-49BC-B336-47F8BD44762F}"/>
    <dgm:cxn modelId="{F0ACC49B-D53B-4B3B-A1D0-6DEEF1E82648}" srcId="{B1AB2236-8747-433F-8EE1-0037AC2F4935}" destId="{B4A0279B-CCBC-4367-83C1-73A4731DCAB8}" srcOrd="0" destOrd="0" parTransId="{3AB0E208-9D14-46E2-AFD8-941F8F29FC5E}" sibTransId="{718FF897-64A1-4737-B2E0-B53D0FFD9DCC}"/>
    <dgm:cxn modelId="{00F5A3BE-1A62-41F9-AA21-9DC02A1A981C}" type="presOf" srcId="{84DDA991-C514-4C25-A245-EE42B14C54E0}" destId="{AEEE08AA-043E-4374-B2D5-346A3CFF4D74}" srcOrd="0" destOrd="0" presId="urn:microsoft.com/office/officeart/2005/8/layout/hierarchy1"/>
    <dgm:cxn modelId="{70D4EECD-613D-4CFF-BF33-1B61257C6F7A}" srcId="{4F4136E5-E3D7-449A-81B3-2DA372017EAE}" destId="{63381412-D3C2-4E7A-AD85-65EA46908EAD}" srcOrd="1" destOrd="0" parTransId="{11E8C822-1D34-4180-8EEC-3846363A0DA6}" sibTransId="{DB7900FC-0E5B-4D1C-B6E7-F9038C2D0420}"/>
    <dgm:cxn modelId="{7A5E4BFB-0E08-4BBD-9594-4C7B8D23FFD9}" srcId="{B1AB2236-8747-433F-8EE1-0037AC2F4935}" destId="{BAA6FA1D-E051-4F34-8136-E7964D32F597}" srcOrd="1" destOrd="0" parTransId="{DD7B60AB-19AB-453B-9ADC-FDB3376AD161}" sibTransId="{248AED72-9442-4BAC-9FC8-6BA2F7C64A1B}"/>
    <dgm:cxn modelId="{A28FA717-185C-4509-B4B0-D98BA7188DE3}" type="presParOf" srcId="{AEEE08AA-043E-4374-B2D5-346A3CFF4D74}" destId="{20D57579-0E2D-49E2-9224-8CB6680777DA}" srcOrd="0" destOrd="0" presId="urn:microsoft.com/office/officeart/2005/8/layout/hierarchy1"/>
    <dgm:cxn modelId="{28B7A523-5985-4387-8194-CCB96179B2AD}" type="presParOf" srcId="{20D57579-0E2D-49E2-9224-8CB6680777DA}" destId="{5E5F0E4C-4F10-489B-B1D0-FE5B28761463}" srcOrd="0" destOrd="0" presId="urn:microsoft.com/office/officeart/2005/8/layout/hierarchy1"/>
    <dgm:cxn modelId="{AEBBC600-1544-4BCE-BBC9-655A8FCE4DA9}" type="presParOf" srcId="{5E5F0E4C-4F10-489B-B1D0-FE5B28761463}" destId="{DC49E8E9-7486-4725-B775-AA435C0DC75B}" srcOrd="0" destOrd="0" presId="urn:microsoft.com/office/officeart/2005/8/layout/hierarchy1"/>
    <dgm:cxn modelId="{62EF0318-F823-4C60-8DC6-035B3B2FDC31}" type="presParOf" srcId="{5E5F0E4C-4F10-489B-B1D0-FE5B28761463}" destId="{51F97943-0CB5-45B7-8412-71B7C0AF372A}" srcOrd="1" destOrd="0" presId="urn:microsoft.com/office/officeart/2005/8/layout/hierarchy1"/>
    <dgm:cxn modelId="{FBC5BAC1-7E73-4516-8BBA-7629CA60C449}" type="presParOf" srcId="{20D57579-0E2D-49E2-9224-8CB6680777DA}" destId="{B06D3F6A-A7CD-46FC-9B09-4520BB38532F}" srcOrd="1" destOrd="0" presId="urn:microsoft.com/office/officeart/2005/8/layout/hierarchy1"/>
    <dgm:cxn modelId="{B78C8ED8-7878-4130-9100-A9F595240D83}" type="presParOf" srcId="{B06D3F6A-A7CD-46FC-9B09-4520BB38532F}" destId="{11120840-441A-4C1F-B574-0898B175B1AA}" srcOrd="0" destOrd="0" presId="urn:microsoft.com/office/officeart/2005/8/layout/hierarchy1"/>
    <dgm:cxn modelId="{3985FCA1-8537-47A1-B337-7E68434AF524}" type="presParOf" srcId="{B06D3F6A-A7CD-46FC-9B09-4520BB38532F}" destId="{8B0E0EF4-4961-485B-B1F4-EA487B47FD44}" srcOrd="1" destOrd="0" presId="urn:microsoft.com/office/officeart/2005/8/layout/hierarchy1"/>
    <dgm:cxn modelId="{E7CED194-835B-42A2-AD72-484BEA88CB32}" type="presParOf" srcId="{8B0E0EF4-4961-485B-B1F4-EA487B47FD44}" destId="{8342C2BF-A2CF-4C16-9369-655BB25B5D4B}" srcOrd="0" destOrd="0" presId="urn:microsoft.com/office/officeart/2005/8/layout/hierarchy1"/>
    <dgm:cxn modelId="{A4A8ED4A-41EA-4BB9-8763-AD7BC6C83439}" type="presParOf" srcId="{8342C2BF-A2CF-4C16-9369-655BB25B5D4B}" destId="{46697544-7D85-4D75-AACD-272AACF03FD7}" srcOrd="0" destOrd="0" presId="urn:microsoft.com/office/officeart/2005/8/layout/hierarchy1"/>
    <dgm:cxn modelId="{23B35316-852A-45C3-8CAA-999A48F0B33A}" type="presParOf" srcId="{8342C2BF-A2CF-4C16-9369-655BB25B5D4B}" destId="{D9C292D5-ABA0-4A7B-A64C-E41595EDDBAC}" srcOrd="1" destOrd="0" presId="urn:microsoft.com/office/officeart/2005/8/layout/hierarchy1"/>
    <dgm:cxn modelId="{79D0224A-F322-4151-8A3F-1CAAC77FAB36}" type="presParOf" srcId="{8B0E0EF4-4961-485B-B1F4-EA487B47FD44}" destId="{04890440-AC84-42E7-9DA7-95650A0AB7D0}" srcOrd="1" destOrd="0" presId="urn:microsoft.com/office/officeart/2005/8/layout/hierarchy1"/>
    <dgm:cxn modelId="{A73E7917-7CF8-4D01-B73F-DE096AE3FDC8}" type="presParOf" srcId="{04890440-AC84-42E7-9DA7-95650A0AB7D0}" destId="{FA59761C-700C-4A17-B5ED-68801FE33199}" srcOrd="0" destOrd="0" presId="urn:microsoft.com/office/officeart/2005/8/layout/hierarchy1"/>
    <dgm:cxn modelId="{D7523D99-3AEF-460B-A1A5-A125521FAB97}" type="presParOf" srcId="{04890440-AC84-42E7-9DA7-95650A0AB7D0}" destId="{D804DAD5-718E-4BCC-9A6D-D7CA36EE0C78}" srcOrd="1" destOrd="0" presId="urn:microsoft.com/office/officeart/2005/8/layout/hierarchy1"/>
    <dgm:cxn modelId="{9BA7754B-767D-413F-A0BD-CC3FE7D91FCF}" type="presParOf" srcId="{D804DAD5-718E-4BCC-9A6D-D7CA36EE0C78}" destId="{B02E3EE6-0460-4F24-9FA2-67419BA6F570}" srcOrd="0" destOrd="0" presId="urn:microsoft.com/office/officeart/2005/8/layout/hierarchy1"/>
    <dgm:cxn modelId="{15B81415-622D-454D-828C-89CE6ED5B735}" type="presParOf" srcId="{B02E3EE6-0460-4F24-9FA2-67419BA6F570}" destId="{3BF21983-DBAE-44EF-8D5E-C4C20B597977}" srcOrd="0" destOrd="0" presId="urn:microsoft.com/office/officeart/2005/8/layout/hierarchy1"/>
    <dgm:cxn modelId="{48EDF0A8-87B7-42AF-B8AD-8928142EDFC4}" type="presParOf" srcId="{B02E3EE6-0460-4F24-9FA2-67419BA6F570}" destId="{80677AB4-940B-4C83-9788-E3FD27D4EC5C}" srcOrd="1" destOrd="0" presId="urn:microsoft.com/office/officeart/2005/8/layout/hierarchy1"/>
    <dgm:cxn modelId="{44B4BF02-8C92-42B6-9DDE-52B75E1AC8D2}" type="presParOf" srcId="{D804DAD5-718E-4BCC-9A6D-D7CA36EE0C78}" destId="{D7C2C897-76B8-4FC7-A6B9-AC261527B556}" srcOrd="1" destOrd="0" presId="urn:microsoft.com/office/officeart/2005/8/layout/hierarchy1"/>
    <dgm:cxn modelId="{3565DCD3-77DF-443C-899B-3F8C43FD2209}" type="presParOf" srcId="{04890440-AC84-42E7-9DA7-95650A0AB7D0}" destId="{99C99576-38C1-49FD-9610-8007CB4F5120}" srcOrd="2" destOrd="0" presId="urn:microsoft.com/office/officeart/2005/8/layout/hierarchy1"/>
    <dgm:cxn modelId="{B01CFE08-6AD4-417E-91AE-F63836EA6927}" type="presParOf" srcId="{04890440-AC84-42E7-9DA7-95650A0AB7D0}" destId="{2307E548-294D-4573-A3EE-038E19C9EACA}" srcOrd="3" destOrd="0" presId="urn:microsoft.com/office/officeart/2005/8/layout/hierarchy1"/>
    <dgm:cxn modelId="{206C4AD2-F3D3-409E-92C8-7CD452E0DBAC}" type="presParOf" srcId="{2307E548-294D-4573-A3EE-038E19C9EACA}" destId="{1B6CB86F-FBAF-4A82-8165-4F18A75D83D2}" srcOrd="0" destOrd="0" presId="urn:microsoft.com/office/officeart/2005/8/layout/hierarchy1"/>
    <dgm:cxn modelId="{8E84C965-588C-44CA-96EC-A8E2CF6D128A}" type="presParOf" srcId="{1B6CB86F-FBAF-4A82-8165-4F18A75D83D2}" destId="{AC5EFBAE-3660-4152-B281-F4A3FD857373}" srcOrd="0" destOrd="0" presId="urn:microsoft.com/office/officeart/2005/8/layout/hierarchy1"/>
    <dgm:cxn modelId="{3145E23B-5695-4981-916C-B38D0877536D}" type="presParOf" srcId="{1B6CB86F-FBAF-4A82-8165-4F18A75D83D2}" destId="{653C36E1-187A-4882-A625-536357484C82}" srcOrd="1" destOrd="0" presId="urn:microsoft.com/office/officeart/2005/8/layout/hierarchy1"/>
    <dgm:cxn modelId="{E677E486-6805-44C8-920D-2667F5560F33}" type="presParOf" srcId="{2307E548-294D-4573-A3EE-038E19C9EACA}" destId="{8EB3606C-412C-4AEE-B211-A6FDA67CD490}" srcOrd="1" destOrd="0" presId="urn:microsoft.com/office/officeart/2005/8/layout/hierarchy1"/>
    <dgm:cxn modelId="{B8BF6E9F-844D-42F8-9142-045E9BE9E0EE}" type="presParOf" srcId="{B06D3F6A-A7CD-46FC-9B09-4520BB38532F}" destId="{DF796BF0-8DF5-4127-AFD6-C76F4B35F38D}" srcOrd="2" destOrd="0" presId="urn:microsoft.com/office/officeart/2005/8/layout/hierarchy1"/>
    <dgm:cxn modelId="{D0903F3D-DCB5-424F-AD89-976D8186FFB8}" type="presParOf" srcId="{B06D3F6A-A7CD-46FC-9B09-4520BB38532F}" destId="{EAFD38B0-E5C1-46F5-A526-089A9960BF47}" srcOrd="3" destOrd="0" presId="urn:microsoft.com/office/officeart/2005/8/layout/hierarchy1"/>
    <dgm:cxn modelId="{305B4178-8187-49AE-9D22-C9E806505FED}" type="presParOf" srcId="{EAFD38B0-E5C1-46F5-A526-089A9960BF47}" destId="{47C5ACC7-FABC-4BDE-AAC9-C0CD1D86901F}" srcOrd="0" destOrd="0" presId="urn:microsoft.com/office/officeart/2005/8/layout/hierarchy1"/>
    <dgm:cxn modelId="{66C24E3D-89A8-4534-AEBA-BA3CC87C5947}" type="presParOf" srcId="{47C5ACC7-FABC-4BDE-AAC9-C0CD1D86901F}" destId="{E522C232-8C51-4580-BE1A-1A822CA220C5}" srcOrd="0" destOrd="0" presId="urn:microsoft.com/office/officeart/2005/8/layout/hierarchy1"/>
    <dgm:cxn modelId="{ABC7CD70-CF91-4092-B245-9AA5954875C6}" type="presParOf" srcId="{47C5ACC7-FABC-4BDE-AAC9-C0CD1D86901F}" destId="{FB6BCE93-6C65-464A-9917-985CED1EB117}" srcOrd="1" destOrd="0" presId="urn:microsoft.com/office/officeart/2005/8/layout/hierarchy1"/>
    <dgm:cxn modelId="{EB5E013E-5C60-48A2-9376-29F109B0CE5E}" type="presParOf" srcId="{EAFD38B0-E5C1-46F5-A526-089A9960BF47}" destId="{8B1ABC62-D6DE-4E8E-9033-50196231EDEC}" srcOrd="1" destOrd="0" presId="urn:microsoft.com/office/officeart/2005/8/layout/hierarchy1"/>
    <dgm:cxn modelId="{CAE4B240-AA99-4612-994E-CEAABFC02C3E}" type="presParOf" srcId="{8B1ABC62-D6DE-4E8E-9033-50196231EDEC}" destId="{1147127B-D3E2-4C7A-AAAF-58A8FFCCC893}" srcOrd="0" destOrd="0" presId="urn:microsoft.com/office/officeart/2005/8/layout/hierarchy1"/>
    <dgm:cxn modelId="{351877A9-9A55-4167-A80C-0670F0A1F58B}" type="presParOf" srcId="{8B1ABC62-D6DE-4E8E-9033-50196231EDEC}" destId="{B68217D5-E30A-4D19-8E50-753C72A3F6CC}" srcOrd="1" destOrd="0" presId="urn:microsoft.com/office/officeart/2005/8/layout/hierarchy1"/>
    <dgm:cxn modelId="{602C68DD-E8F2-4B83-9D4C-BB909379EAC9}" type="presParOf" srcId="{B68217D5-E30A-4D19-8E50-753C72A3F6CC}" destId="{E1114A97-344F-40BE-9454-F1E7743335A4}" srcOrd="0" destOrd="0" presId="urn:microsoft.com/office/officeart/2005/8/layout/hierarchy1"/>
    <dgm:cxn modelId="{F9AD5B70-077E-4346-BD98-7E9503753A66}" type="presParOf" srcId="{E1114A97-344F-40BE-9454-F1E7743335A4}" destId="{17AD335C-3B87-4E59-9F98-6D33E7D673DE}" srcOrd="0" destOrd="0" presId="urn:microsoft.com/office/officeart/2005/8/layout/hierarchy1"/>
    <dgm:cxn modelId="{EF30A2F0-C423-44F4-BF5B-1655233841A6}" type="presParOf" srcId="{E1114A97-344F-40BE-9454-F1E7743335A4}" destId="{5468DE60-D375-412C-95FF-0CBF612BA4AD}" srcOrd="1" destOrd="0" presId="urn:microsoft.com/office/officeart/2005/8/layout/hierarchy1"/>
    <dgm:cxn modelId="{12DE79DF-CFA7-4777-9C60-BBFFB9FEC4DD}" type="presParOf" srcId="{B68217D5-E30A-4D19-8E50-753C72A3F6CC}" destId="{EA8AE7DF-DF8F-49BE-ACDF-CCACD3664D85}" srcOrd="1" destOrd="0" presId="urn:microsoft.com/office/officeart/2005/8/layout/hierarchy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7127B-D3E2-4C7A-AAAF-58A8FFCCC893}">
      <dsp:nvSpPr>
        <dsp:cNvPr id="0" name=""/>
        <dsp:cNvSpPr/>
      </dsp:nvSpPr>
      <dsp:spPr>
        <a:xfrm>
          <a:off x="10058870" y="2444350"/>
          <a:ext cx="454282" cy="551168"/>
        </a:xfrm>
        <a:custGeom>
          <a:avLst/>
          <a:gdLst/>
          <a:ahLst/>
          <a:cxnLst/>
          <a:rect l="0" t="0" r="0" b="0"/>
          <a:pathLst>
            <a:path>
              <a:moveTo>
                <a:pt x="0" y="0"/>
              </a:moveTo>
              <a:lnTo>
                <a:pt x="0" y="336707"/>
              </a:lnTo>
              <a:lnTo>
                <a:pt x="454282" y="336707"/>
              </a:lnTo>
              <a:lnTo>
                <a:pt x="454282" y="551168"/>
              </a:lnTo>
            </a:path>
          </a:pathLst>
        </a:custGeom>
        <a:no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DF796BF0-8DF5-4127-AFD6-C76F4B35F38D}">
      <dsp:nvSpPr>
        <dsp:cNvPr id="0" name=""/>
        <dsp:cNvSpPr/>
      </dsp:nvSpPr>
      <dsp:spPr>
        <a:xfrm>
          <a:off x="6952293" y="1183581"/>
          <a:ext cx="3106577" cy="768145"/>
        </a:xfrm>
        <a:custGeom>
          <a:avLst/>
          <a:gdLst/>
          <a:ahLst/>
          <a:cxnLst/>
          <a:rect l="0" t="0" r="0" b="0"/>
          <a:pathLst>
            <a:path>
              <a:moveTo>
                <a:pt x="0" y="0"/>
              </a:moveTo>
              <a:lnTo>
                <a:pt x="0" y="553684"/>
              </a:lnTo>
              <a:lnTo>
                <a:pt x="3106577" y="553684"/>
              </a:lnTo>
              <a:lnTo>
                <a:pt x="3106577" y="768145"/>
              </a:lnTo>
            </a:path>
          </a:pathLst>
        </a:custGeom>
        <a:no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99C99576-38C1-49FD-9610-8007CB4F5120}">
      <dsp:nvSpPr>
        <dsp:cNvPr id="0" name=""/>
        <dsp:cNvSpPr/>
      </dsp:nvSpPr>
      <dsp:spPr>
        <a:xfrm>
          <a:off x="4022281" y="2442204"/>
          <a:ext cx="3282986" cy="673284"/>
        </a:xfrm>
        <a:custGeom>
          <a:avLst/>
          <a:gdLst/>
          <a:ahLst/>
          <a:cxnLst/>
          <a:rect l="0" t="0" r="0" b="0"/>
          <a:pathLst>
            <a:path>
              <a:moveTo>
                <a:pt x="0" y="0"/>
              </a:moveTo>
              <a:lnTo>
                <a:pt x="0" y="458823"/>
              </a:lnTo>
              <a:lnTo>
                <a:pt x="3282986" y="458823"/>
              </a:lnTo>
              <a:lnTo>
                <a:pt x="3282986" y="673284"/>
              </a:lnTo>
            </a:path>
          </a:pathLst>
        </a:custGeom>
        <a:no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FA59761C-700C-4A17-B5ED-68801FE33199}">
      <dsp:nvSpPr>
        <dsp:cNvPr id="0" name=""/>
        <dsp:cNvSpPr/>
      </dsp:nvSpPr>
      <dsp:spPr>
        <a:xfrm>
          <a:off x="3031278" y="2442204"/>
          <a:ext cx="991003" cy="673284"/>
        </a:xfrm>
        <a:custGeom>
          <a:avLst/>
          <a:gdLst/>
          <a:ahLst/>
          <a:cxnLst/>
          <a:rect l="0" t="0" r="0" b="0"/>
          <a:pathLst>
            <a:path>
              <a:moveTo>
                <a:pt x="991003" y="0"/>
              </a:moveTo>
              <a:lnTo>
                <a:pt x="991003" y="458823"/>
              </a:lnTo>
              <a:lnTo>
                <a:pt x="0" y="458823"/>
              </a:lnTo>
              <a:lnTo>
                <a:pt x="0" y="673284"/>
              </a:lnTo>
            </a:path>
          </a:pathLst>
        </a:custGeom>
        <a:no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11120840-441A-4C1F-B574-0898B175B1AA}">
      <dsp:nvSpPr>
        <dsp:cNvPr id="0" name=""/>
        <dsp:cNvSpPr/>
      </dsp:nvSpPr>
      <dsp:spPr>
        <a:xfrm>
          <a:off x="4022281" y="1183581"/>
          <a:ext cx="2930011" cy="764161"/>
        </a:xfrm>
        <a:custGeom>
          <a:avLst/>
          <a:gdLst/>
          <a:ahLst/>
          <a:cxnLst/>
          <a:rect l="0" t="0" r="0" b="0"/>
          <a:pathLst>
            <a:path>
              <a:moveTo>
                <a:pt x="2930011" y="0"/>
              </a:moveTo>
              <a:lnTo>
                <a:pt x="2930011" y="549701"/>
              </a:lnTo>
              <a:lnTo>
                <a:pt x="0" y="549701"/>
              </a:lnTo>
              <a:lnTo>
                <a:pt x="0" y="764161"/>
              </a:lnTo>
            </a:path>
          </a:pathLst>
        </a:custGeom>
        <a:no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DC49E8E9-7486-4725-B775-AA435C0DC75B}">
      <dsp:nvSpPr>
        <dsp:cNvPr id="0" name=""/>
        <dsp:cNvSpPr/>
      </dsp:nvSpPr>
      <dsp:spPr>
        <a:xfrm>
          <a:off x="5794784" y="661145"/>
          <a:ext cx="2315017" cy="522436"/>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sp>
    <dsp:sp modelId="{51F97943-0CB5-45B7-8412-71B7C0AF372A}">
      <dsp:nvSpPr>
        <dsp:cNvPr id="0" name=""/>
        <dsp:cNvSpPr/>
      </dsp:nvSpPr>
      <dsp:spPr>
        <a:xfrm>
          <a:off x="6052008" y="905508"/>
          <a:ext cx="2315017" cy="522436"/>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PRI/PROI</a:t>
          </a:r>
          <a:endParaRPr lang="en-US" sz="900" b="1" kern="1200" dirty="0">
            <a:solidFill>
              <a:schemeClr val="tx1"/>
            </a:solidFill>
          </a:endParaRPr>
        </a:p>
      </dsp:txBody>
      <dsp:txXfrm>
        <a:off x="6067310" y="920810"/>
        <a:ext cx="2284413" cy="491832"/>
      </dsp:txXfrm>
    </dsp:sp>
    <dsp:sp modelId="{46697544-7D85-4D75-AACD-272AACF03FD7}">
      <dsp:nvSpPr>
        <dsp:cNvPr id="0" name=""/>
        <dsp:cNvSpPr/>
      </dsp:nvSpPr>
      <dsp:spPr>
        <a:xfrm>
          <a:off x="2864773" y="1947743"/>
          <a:ext cx="2315017" cy="494461"/>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sp>
    <dsp:sp modelId="{D9C292D5-ABA0-4A7B-A64C-E41595EDDBAC}">
      <dsp:nvSpPr>
        <dsp:cNvPr id="0" name=""/>
        <dsp:cNvSpPr/>
      </dsp:nvSpPr>
      <dsp:spPr>
        <a:xfrm>
          <a:off x="3121997" y="2192106"/>
          <a:ext cx="2315017" cy="494461"/>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Individual</a:t>
          </a:r>
          <a:endParaRPr lang="en-US" sz="900" kern="1200" dirty="0"/>
        </a:p>
      </dsp:txBody>
      <dsp:txXfrm>
        <a:off x="3136479" y="2206588"/>
        <a:ext cx="2286053" cy="465497"/>
      </dsp:txXfrm>
    </dsp:sp>
    <dsp:sp modelId="{3BF21983-DBAE-44EF-8D5E-C4C20B597977}">
      <dsp:nvSpPr>
        <dsp:cNvPr id="0" name=""/>
        <dsp:cNvSpPr/>
      </dsp:nvSpPr>
      <dsp:spPr>
        <a:xfrm>
          <a:off x="5516" y="3115488"/>
          <a:ext cx="6051524" cy="3859491"/>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sp>
    <dsp:sp modelId="{80677AB4-940B-4C83-9788-E3FD27D4EC5C}">
      <dsp:nvSpPr>
        <dsp:cNvPr id="0" name=""/>
        <dsp:cNvSpPr/>
      </dsp:nvSpPr>
      <dsp:spPr>
        <a:xfrm>
          <a:off x="262740" y="3359851"/>
          <a:ext cx="6051524" cy="3859491"/>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t>1</a:t>
          </a:r>
          <a:r>
            <a:rPr lang="en-US" sz="2000" i="0" kern="1200" dirty="0"/>
            <a:t>. A person residing in India for more than 182 days during the course of the preceding financial year</a:t>
          </a:r>
        </a:p>
        <a:p>
          <a:pPr marL="0" lvl="0" indent="0" algn="ctr" defTabSz="711200">
            <a:lnSpc>
              <a:spcPct val="90000"/>
            </a:lnSpc>
            <a:spcBef>
              <a:spcPct val="0"/>
            </a:spcBef>
            <a:spcAft>
              <a:spcPct val="35000"/>
            </a:spcAft>
            <a:buNone/>
          </a:pPr>
          <a:r>
            <a:rPr lang="en-US" sz="2000" i="0" kern="1200" dirty="0"/>
            <a:t>but does not include–</a:t>
          </a:r>
        </a:p>
        <a:p>
          <a:pPr marL="0" lvl="0" indent="0" algn="ctr" defTabSz="711200">
            <a:lnSpc>
              <a:spcPct val="90000"/>
            </a:lnSpc>
            <a:spcBef>
              <a:spcPct val="0"/>
            </a:spcBef>
            <a:spcAft>
              <a:spcPct val="35000"/>
            </a:spcAft>
            <a:buNone/>
          </a:pPr>
          <a:r>
            <a:rPr lang="en-US" sz="2000" i="0" kern="1200" dirty="0"/>
            <a:t>a. person who has gone out of India or who stays outside India, in either case-</a:t>
          </a:r>
          <a:br>
            <a:rPr lang="en-US" sz="2000" kern="1200" dirty="0"/>
          </a:br>
          <a:r>
            <a:rPr lang="en-US" sz="2000" kern="1200" dirty="0"/>
            <a:t>1.</a:t>
          </a:r>
          <a:r>
            <a:rPr lang="en-US" sz="2000" i="0" kern="1200" dirty="0"/>
            <a:t> For or on taking up employment outside India, or</a:t>
          </a:r>
        </a:p>
        <a:p>
          <a:pPr marL="0" lvl="0" indent="0" algn="ctr" defTabSz="711200">
            <a:lnSpc>
              <a:spcPct val="90000"/>
            </a:lnSpc>
            <a:spcBef>
              <a:spcPct val="0"/>
            </a:spcBef>
            <a:spcAft>
              <a:spcPct val="35000"/>
            </a:spcAft>
            <a:buNone/>
          </a:pPr>
          <a:r>
            <a:rPr lang="en-US" sz="2000" i="0" kern="1200" dirty="0"/>
            <a:t>2. For carrying on outside India a business or vocation outside India, or</a:t>
          </a:r>
          <a:br>
            <a:rPr lang="en-US" sz="2000" kern="1200" dirty="0"/>
          </a:br>
          <a:r>
            <a:rPr lang="en-US" sz="2000" kern="1200" dirty="0"/>
            <a:t>3.</a:t>
          </a:r>
          <a:r>
            <a:rPr lang="en-US" sz="2000" i="0" kern="1200" dirty="0"/>
            <a:t> For any other purpose, in such circumstances as would indicate his intention to stay outside India for an uncertain period</a:t>
          </a:r>
          <a:endParaRPr lang="en-US" sz="2000" kern="1200" dirty="0"/>
        </a:p>
      </dsp:txBody>
      <dsp:txXfrm>
        <a:off x="375781" y="3472892"/>
        <a:ext cx="5825442" cy="3633409"/>
      </dsp:txXfrm>
    </dsp:sp>
    <dsp:sp modelId="{AC5EFBAE-3660-4152-B281-F4A3FD857373}">
      <dsp:nvSpPr>
        <dsp:cNvPr id="0" name=""/>
        <dsp:cNvSpPr/>
      </dsp:nvSpPr>
      <dsp:spPr>
        <a:xfrm>
          <a:off x="6571488" y="3115488"/>
          <a:ext cx="1467558" cy="1108024"/>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sp>
    <dsp:sp modelId="{653C36E1-187A-4882-A625-536357484C82}">
      <dsp:nvSpPr>
        <dsp:cNvPr id="0" name=""/>
        <dsp:cNvSpPr/>
      </dsp:nvSpPr>
      <dsp:spPr>
        <a:xfrm>
          <a:off x="6828713" y="3359851"/>
          <a:ext cx="1467558" cy="1108024"/>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person other than a PRI.</a:t>
          </a:r>
        </a:p>
      </dsp:txBody>
      <dsp:txXfrm>
        <a:off x="6861166" y="3392304"/>
        <a:ext cx="1402652" cy="1043118"/>
      </dsp:txXfrm>
    </dsp:sp>
    <dsp:sp modelId="{E522C232-8C51-4580-BE1A-1A822CA220C5}">
      <dsp:nvSpPr>
        <dsp:cNvPr id="0" name=""/>
        <dsp:cNvSpPr/>
      </dsp:nvSpPr>
      <dsp:spPr>
        <a:xfrm>
          <a:off x="8901362" y="1951727"/>
          <a:ext cx="2315017" cy="492623"/>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sp>
    <dsp:sp modelId="{FB6BCE93-6C65-464A-9917-985CED1EB117}">
      <dsp:nvSpPr>
        <dsp:cNvPr id="0" name=""/>
        <dsp:cNvSpPr/>
      </dsp:nvSpPr>
      <dsp:spPr>
        <a:xfrm>
          <a:off x="9158586" y="2196090"/>
          <a:ext cx="2315017" cy="492623"/>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prstClr val="black">
                  <a:hueOff val="0"/>
                  <a:satOff val="0"/>
                  <a:lumOff val="0"/>
                  <a:alphaOff val="0"/>
                </a:prstClr>
              </a:solidFill>
              <a:latin typeface="Calibri" panose="020F0502020204030204"/>
              <a:ea typeface="+mn-ea"/>
              <a:cs typeface="+mn-cs"/>
            </a:rPr>
            <a:t>Others</a:t>
          </a:r>
        </a:p>
      </dsp:txBody>
      <dsp:txXfrm>
        <a:off x="9173014" y="2210518"/>
        <a:ext cx="2286161" cy="463767"/>
      </dsp:txXfrm>
    </dsp:sp>
    <dsp:sp modelId="{17AD335C-3B87-4E59-9F98-6D33E7D673DE}">
      <dsp:nvSpPr>
        <dsp:cNvPr id="0" name=""/>
        <dsp:cNvSpPr/>
      </dsp:nvSpPr>
      <dsp:spPr>
        <a:xfrm>
          <a:off x="8559012" y="2995519"/>
          <a:ext cx="3908281" cy="2659559"/>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sp>
    <dsp:sp modelId="{5468DE60-D375-412C-95FF-0CBF612BA4AD}">
      <dsp:nvSpPr>
        <dsp:cNvPr id="0" name=""/>
        <dsp:cNvSpPr/>
      </dsp:nvSpPr>
      <dsp:spPr>
        <a:xfrm>
          <a:off x="8816236" y="3239882"/>
          <a:ext cx="3908281" cy="2659559"/>
        </a:xfrm>
        <a:prstGeom prst="roundRect">
          <a:avLst>
            <a:gd name="adj" fmla="val 10000"/>
          </a:avLst>
        </a:prstGeom>
        <a:solidFill>
          <a:schemeClr val="accent6">
            <a:lumMod val="40000"/>
            <a:lumOff val="6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1.</a:t>
          </a:r>
          <a:r>
            <a:rPr lang="en-US" sz="2000" i="0" kern="1200" dirty="0"/>
            <a:t> Any person or body corporate registered or incorporated in India.</a:t>
          </a:r>
          <a:br>
            <a:rPr lang="en-US" sz="2000" kern="1200" dirty="0"/>
          </a:br>
          <a:r>
            <a:rPr lang="en-US" sz="2000" kern="1200" dirty="0"/>
            <a:t>2.</a:t>
          </a:r>
          <a:r>
            <a:rPr lang="en-US" sz="2000" i="0" kern="1200" dirty="0"/>
            <a:t> An office, branch or agency in India owned or controlled by a person resident outside India.</a:t>
          </a:r>
          <a:br>
            <a:rPr lang="en-US" sz="2000" kern="1200" dirty="0"/>
          </a:br>
          <a:br>
            <a:rPr lang="en-US" sz="2000" kern="1200" dirty="0"/>
          </a:br>
          <a:r>
            <a:rPr lang="en-US" sz="2000" kern="1200" dirty="0"/>
            <a:t>3.</a:t>
          </a:r>
          <a:r>
            <a:rPr lang="en-US" sz="2000" i="0" kern="1200" dirty="0"/>
            <a:t> An office, branch or agency outside India owned or controlled by a person resident in India</a:t>
          </a:r>
          <a:br>
            <a:rPr lang="en-US" sz="1700" kern="1200" dirty="0"/>
          </a:br>
          <a:endParaRPr lang="en-US" sz="1700" kern="1200" dirty="0"/>
        </a:p>
      </dsp:txBody>
      <dsp:txXfrm>
        <a:off x="8894132" y="3317778"/>
        <a:ext cx="3752489" cy="250376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56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906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322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45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27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855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BE63-17A0-F2BD-81B4-D028F561E444}"/>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487E7B80-CB62-373A-A5F1-FE882FA228B4}"/>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a:extLst>
              <a:ext uri="{FF2B5EF4-FFF2-40B4-BE49-F238E27FC236}">
                <a16:creationId xmlns:a16="http://schemas.microsoft.com/office/drawing/2014/main" id="{9C21DF2F-0436-EBDD-4A60-0A89059A26C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A1AD4C-44DE-18B3-F992-C0B7863E4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3406C-2EB0-6CAB-A5B2-BBF5C6CA6ED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658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6EA5-2C18-B7B4-70FB-67A10C842D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C2F26D-C06C-06AD-4964-C3E6BB8B63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4CD28-5B7B-E871-509C-394F4C08AC8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D1F78F9-E846-2D3F-BAC1-64DDCD738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92906-EA52-A47E-74E3-D56795C365C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2050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94AA6-200E-5888-1FCE-3E1B83093EBE}"/>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4A9DC4-F681-0361-45D5-2A41E7394915}"/>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A1C70-FE80-8620-E421-8BDBA15F3D6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BDCB385-4A38-5AA4-3E7D-CFF17D3D9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65EEC-35F6-A44D-D659-28549827EC7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792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5C2E-3630-16E9-F69B-1A2DCF548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D07288-724D-3E82-6D3D-D416C38ED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51513-250E-AFC7-6F68-BABF200CEE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DD8F64C-5325-CEE7-0CE8-89A2F346D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4A685-C01E-0DB8-EDAC-732F6D9A20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2443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56D1-F592-73E5-608B-FBCF647DB59D}"/>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DD1D42B9-7A11-F76A-D050-9728799859A2}"/>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A2087-5B84-8566-07AA-02B383F802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376210-A379-2C45-5975-3C0747087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B5ACC-F1D7-4565-84CC-ED4C0283BF6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3928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65D5-7A67-592E-A610-80AD93CD2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F5015-577B-1B95-BEA3-8440B5D6AFC1}"/>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9BE98-5E41-A73C-99EC-F3A516747CCA}"/>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54C1F2-B184-4FF6-AC3A-8B8ACDBD7C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DF9A96E-8E99-1F7A-0815-9B5D7A39B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CE039-8BDD-6F67-9E6D-44088E590AD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3076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374A-F34C-136A-A33A-35101AF3B634}"/>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B457CD-B4B5-A662-5E71-83422D448922}"/>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27301622-7FDD-F34F-50A0-9D38FC91FCC6}"/>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EDAE74-F9F8-D723-D33E-49D5CB9B192D}"/>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0AB3504F-267B-EBE1-0C16-8F878E9231A9}"/>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B311A0-36F7-F3B6-3C6F-D9096F76C9F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45EE7E9-F1F1-32E4-6036-538FB40C86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EA3945-3942-8072-E80C-BF5127F50E7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5756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695A-6FD8-9F89-D21A-F9D0EC04A9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3BDA73-A320-EADE-8813-1AEDB90C20F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9C3C324-2ACB-8695-AB65-4E8398CF29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4EDB9D-424B-30B1-CA16-EC80914AA57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375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99556-EE18-172A-74C9-5DD4AE423B3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969ED00-3C1E-F95F-D65A-43B88C6DC1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295C0D-0B50-0B27-28A5-C2ED936045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03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CD52-DA2D-FFE6-A3DA-CCF79252CDBD}"/>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Content Placeholder 2">
            <a:extLst>
              <a:ext uri="{FF2B5EF4-FFF2-40B4-BE49-F238E27FC236}">
                <a16:creationId xmlns:a16="http://schemas.microsoft.com/office/drawing/2014/main" id="{DB0EBCA6-1FBF-D671-B9DC-18FAD7174355}"/>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F9ACF5-DC71-990D-D11B-32D015080B7F}"/>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6B94101F-F94E-0C43-5A17-514758FCEA8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7C77ED3-A0ED-4405-8A75-DCCE5C4661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BF47A8-6B52-2A5E-140B-7CA6C6D685C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036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9DC7-1EEF-2F9B-DB0B-27C956B4C849}"/>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Picture Placeholder 2">
            <a:extLst>
              <a:ext uri="{FF2B5EF4-FFF2-40B4-BE49-F238E27FC236}">
                <a16:creationId xmlns:a16="http://schemas.microsoft.com/office/drawing/2014/main" id="{4D76C4BF-015D-9C1E-0C3E-C407367CDE3A}"/>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289EE6A4-6DFD-87E6-7F71-CB3426DB2EEA}"/>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36D9BBBC-D608-6C8F-E059-D5FDF3C9E95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A9E41AD-104C-53C4-343F-311C6C8D35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9BA73-6E25-38BD-3D5B-A8E2C07FD84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292206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D76E0B-3CB9-C33F-C1C6-4C6D53C39C33}"/>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5BE30F-D5B6-C2B7-CD50-7426D840F2BE}"/>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9D0C7-D01B-864B-A4C1-3167313720E4}"/>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B26E80C-E129-24CD-BC54-EBC15FBB77D6}"/>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D02791-FD97-CE00-7C5E-29B144623AC7}"/>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626477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byjus.com/free-ias-prep/rbi/"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1.xml"/><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pic>
        <p:nvPicPr>
          <p:cNvPr id="85" name="Google Shape;85;p13" descr="D:\Anuradha 2018\2021\Verendra Kalra &amp; Co\Presentation Slides\JPG\Presentation Slides-01.jpg"/>
          <p:cNvPicPr preferRelativeResize="0"/>
          <p:nvPr/>
        </p:nvPicPr>
        <p:blipFill rotWithShape="1">
          <a:blip r:embed="rId3">
            <a:alphaModFix/>
          </a:blip>
          <a:srcRect/>
          <a:stretch/>
        </p:blipFill>
        <p:spPr>
          <a:xfrm>
            <a:off x="1" y="0"/>
            <a:ext cx="14630399" cy="8229600"/>
          </a:xfrm>
          <a:prstGeom prst="rect">
            <a:avLst/>
          </a:prstGeom>
          <a:noFill/>
          <a:ln>
            <a:noFill/>
          </a:ln>
        </p:spPr>
      </p:pic>
      <p:pic>
        <p:nvPicPr>
          <p:cNvPr id="86" name="Google Shape;86;p13" descr="D:\Anuradha 2018\2021\Verendra Kalra &amp; Co\FINAL LOGO\VK&amp;CO\PNG\Verendra Kalra &amp; Co Logo-01.png"/>
          <p:cNvPicPr preferRelativeResize="0"/>
          <p:nvPr/>
        </p:nvPicPr>
        <p:blipFill rotWithShape="1">
          <a:blip r:embed="rId4">
            <a:alphaModFix/>
          </a:blip>
          <a:srcRect/>
          <a:stretch/>
        </p:blipFill>
        <p:spPr>
          <a:xfrm>
            <a:off x="11864316" y="304800"/>
            <a:ext cx="2385084" cy="990600"/>
          </a:xfrm>
          <a:prstGeom prst="rect">
            <a:avLst/>
          </a:prstGeom>
          <a:noFill/>
          <a:ln>
            <a:noFill/>
          </a:ln>
        </p:spPr>
      </p:pic>
      <p:sp>
        <p:nvSpPr>
          <p:cNvPr id="87" name="Google Shape;87;p13"/>
          <p:cNvSpPr txBox="1"/>
          <p:nvPr/>
        </p:nvSpPr>
        <p:spPr>
          <a:xfrm>
            <a:off x="2184400" y="1183174"/>
            <a:ext cx="9297723" cy="2185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800" b="1" dirty="0">
                <a:solidFill>
                  <a:schemeClr val="lt1"/>
                </a:solidFill>
                <a:latin typeface="Roboto"/>
                <a:ea typeface="Roboto"/>
                <a:cs typeface="Roboto"/>
                <a:sym typeface="Roboto"/>
              </a:rPr>
              <a:t>Foreign Exchange Management Act, 1999</a:t>
            </a:r>
          </a:p>
        </p:txBody>
      </p:sp>
      <p:sp>
        <p:nvSpPr>
          <p:cNvPr id="88" name="Google Shape;88;p13"/>
          <p:cNvSpPr/>
          <p:nvPr/>
        </p:nvSpPr>
        <p:spPr>
          <a:xfrm>
            <a:off x="2209800" y="4572000"/>
            <a:ext cx="864446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89" name="Google Shape;89;p13"/>
          <p:cNvSpPr txBox="1"/>
          <p:nvPr/>
        </p:nvSpPr>
        <p:spPr>
          <a:xfrm>
            <a:off x="2166768" y="5053367"/>
            <a:ext cx="3266739"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DECEMBER 02, 2023</a:t>
            </a:r>
            <a:endParaRPr sz="2500" b="1" dirty="0">
              <a:solidFill>
                <a:schemeClr val="lt1"/>
              </a:solidFill>
              <a:latin typeface="Roboto"/>
              <a:ea typeface="Roboto"/>
              <a:cs typeface="Roboto"/>
              <a:sym typeface="Roboto"/>
            </a:endParaRPr>
          </a:p>
        </p:txBody>
      </p:sp>
      <p:sp>
        <p:nvSpPr>
          <p:cNvPr id="2" name="Google Shape;89;p13">
            <a:extLst>
              <a:ext uri="{FF2B5EF4-FFF2-40B4-BE49-F238E27FC236}">
                <a16:creationId xmlns:a16="http://schemas.microsoft.com/office/drawing/2014/main" id="{EC7A4BEF-7D17-2749-A71E-BD946814E760}"/>
              </a:ext>
            </a:extLst>
          </p:cNvPr>
          <p:cNvSpPr txBox="1"/>
          <p:nvPr/>
        </p:nvSpPr>
        <p:spPr>
          <a:xfrm>
            <a:off x="2133598" y="5801161"/>
            <a:ext cx="7924801"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PRESENTED BY: TANVI DURIYAL, ANSH SACHDEVA</a:t>
            </a:r>
            <a:endParaRPr sz="2500" b="1" dirty="0">
              <a:solidFill>
                <a:schemeClr val="lt1"/>
              </a:solidFill>
              <a:latin typeface="Roboto"/>
              <a:ea typeface="Roboto"/>
              <a:cs typeface="Roboto"/>
              <a:sym typeface="Roboto"/>
            </a:endParaRPr>
          </a:p>
        </p:txBody>
      </p:sp>
      <p:sp>
        <p:nvSpPr>
          <p:cNvPr id="3" name="Google Shape;89;p13">
            <a:extLst>
              <a:ext uri="{FF2B5EF4-FFF2-40B4-BE49-F238E27FC236}">
                <a16:creationId xmlns:a16="http://schemas.microsoft.com/office/drawing/2014/main" id="{9FF857D2-359F-09ED-2AB7-5F46B8E8FA77}"/>
              </a:ext>
            </a:extLst>
          </p:cNvPr>
          <p:cNvSpPr txBox="1"/>
          <p:nvPr/>
        </p:nvSpPr>
        <p:spPr>
          <a:xfrm>
            <a:off x="2166768" y="6293514"/>
            <a:ext cx="4847218"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MENTORED BY: CA VIJETA</a:t>
            </a:r>
            <a:endParaRPr sz="2500" b="1" dirty="0">
              <a:solidFill>
                <a:schemeClr val="lt1"/>
              </a:solidFill>
              <a:latin typeface="Roboto"/>
              <a:ea typeface="Roboto"/>
              <a:cs typeface="Roboto"/>
              <a:sym typeface="Roboto"/>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5" name="Google Shape;145;p17" descr="Presentation Slides-06.png"/>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extBox 1">
            <a:extLst>
              <a:ext uri="{FF2B5EF4-FFF2-40B4-BE49-F238E27FC236}">
                <a16:creationId xmlns:a16="http://schemas.microsoft.com/office/drawing/2014/main" id="{FD4A0D0E-B11E-F35B-D6DE-91540B236938}"/>
              </a:ext>
            </a:extLst>
          </p:cNvPr>
          <p:cNvSpPr txBox="1"/>
          <p:nvPr/>
        </p:nvSpPr>
        <p:spPr>
          <a:xfrm>
            <a:off x="965199" y="6627021"/>
            <a:ext cx="121412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5400" b="1" dirty="0">
                <a:solidFill>
                  <a:schemeClr val="accent3"/>
                </a:solidFill>
                <a:latin typeface="Calibri" panose="020F0502020204030204" pitchFamily="34" charset="0"/>
              </a:rPr>
              <a:t>            OVERSEAS DIRECT INVESTMENT</a:t>
            </a:r>
          </a:p>
        </p:txBody>
      </p:sp>
      <p:pic>
        <p:nvPicPr>
          <p:cNvPr id="4" name="Picture 3">
            <a:extLst>
              <a:ext uri="{FF2B5EF4-FFF2-40B4-BE49-F238E27FC236}">
                <a16:creationId xmlns:a16="http://schemas.microsoft.com/office/drawing/2014/main" id="{35669E5F-F668-7933-FFC6-40EEDE87E0F0}"/>
              </a:ext>
            </a:extLst>
          </p:cNvPr>
          <p:cNvPicPr>
            <a:picLocks noChangeAspect="1"/>
          </p:cNvPicPr>
          <p:nvPr/>
        </p:nvPicPr>
        <p:blipFill>
          <a:blip r:embed="rId4"/>
          <a:stretch>
            <a:fillRect/>
          </a:stretch>
        </p:blipFill>
        <p:spPr>
          <a:xfrm>
            <a:off x="1235075" y="228601"/>
            <a:ext cx="1914525" cy="2616200"/>
          </a:xfrm>
          <a:prstGeom prst="rect">
            <a:avLst/>
          </a:prstGeom>
        </p:spPr>
      </p:pic>
      <p:pic>
        <p:nvPicPr>
          <p:cNvPr id="8" name="Picture 7">
            <a:extLst>
              <a:ext uri="{FF2B5EF4-FFF2-40B4-BE49-F238E27FC236}">
                <a16:creationId xmlns:a16="http://schemas.microsoft.com/office/drawing/2014/main" id="{473B09DD-E0C1-455F-5A6D-2020CC9ED945}"/>
              </a:ext>
            </a:extLst>
          </p:cNvPr>
          <p:cNvPicPr>
            <a:picLocks noChangeAspect="1"/>
          </p:cNvPicPr>
          <p:nvPr/>
        </p:nvPicPr>
        <p:blipFill>
          <a:blip r:embed="rId5"/>
          <a:stretch>
            <a:fillRect/>
          </a:stretch>
        </p:blipFill>
        <p:spPr>
          <a:xfrm>
            <a:off x="8348133" y="331462"/>
            <a:ext cx="4622801" cy="2616200"/>
          </a:xfrm>
          <a:prstGeom prst="rect">
            <a:avLst/>
          </a:prstGeom>
        </p:spPr>
      </p:pic>
      <p:sp>
        <p:nvSpPr>
          <p:cNvPr id="16" name="Arrow: Right 15">
            <a:extLst>
              <a:ext uri="{FF2B5EF4-FFF2-40B4-BE49-F238E27FC236}">
                <a16:creationId xmlns:a16="http://schemas.microsoft.com/office/drawing/2014/main" id="{2F4B0063-0ACC-8531-4CA1-9B392E4A9373}"/>
              </a:ext>
            </a:extLst>
          </p:cNvPr>
          <p:cNvSpPr/>
          <p:nvPr/>
        </p:nvSpPr>
        <p:spPr>
          <a:xfrm>
            <a:off x="3927384" y="985308"/>
            <a:ext cx="2541149" cy="62335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B4C9F441-AB62-891F-8FFD-027E5466DCE8}"/>
              </a:ext>
            </a:extLst>
          </p:cNvPr>
          <p:cNvPicPr>
            <a:picLocks noChangeAspect="1"/>
          </p:cNvPicPr>
          <p:nvPr/>
        </p:nvPicPr>
        <p:blipFill>
          <a:blip r:embed="rId6"/>
          <a:stretch>
            <a:fillRect/>
          </a:stretch>
        </p:blipFill>
        <p:spPr>
          <a:xfrm>
            <a:off x="688884" y="3539162"/>
            <a:ext cx="3238500" cy="2486025"/>
          </a:xfrm>
          <a:prstGeom prst="rect">
            <a:avLst/>
          </a:prstGeom>
        </p:spPr>
      </p:pic>
      <p:sp>
        <p:nvSpPr>
          <p:cNvPr id="6" name="Arrow: Right 5">
            <a:extLst>
              <a:ext uri="{FF2B5EF4-FFF2-40B4-BE49-F238E27FC236}">
                <a16:creationId xmlns:a16="http://schemas.microsoft.com/office/drawing/2014/main" id="{56F744BA-F891-9329-2A0F-42A5B1F74801}"/>
              </a:ext>
            </a:extLst>
          </p:cNvPr>
          <p:cNvSpPr/>
          <p:nvPr/>
        </p:nvSpPr>
        <p:spPr>
          <a:xfrm>
            <a:off x="4367651" y="4470494"/>
            <a:ext cx="2541149" cy="62335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30B4F0C9-7648-46FA-B907-07AA8BF4F419}"/>
              </a:ext>
            </a:extLst>
          </p:cNvPr>
          <p:cNvPicPr>
            <a:picLocks noChangeAspect="1"/>
          </p:cNvPicPr>
          <p:nvPr/>
        </p:nvPicPr>
        <p:blipFill>
          <a:blip r:embed="rId7"/>
          <a:stretch>
            <a:fillRect/>
          </a:stretch>
        </p:blipFill>
        <p:spPr>
          <a:xfrm>
            <a:off x="8720137" y="3322230"/>
            <a:ext cx="3286125" cy="2790825"/>
          </a:xfrm>
          <a:prstGeom prst="rect">
            <a:avLst/>
          </a:prstGeom>
        </p:spPr>
      </p:pic>
      <p:cxnSp>
        <p:nvCxnSpPr>
          <p:cNvPr id="13" name="Straight Connector 12">
            <a:extLst>
              <a:ext uri="{FF2B5EF4-FFF2-40B4-BE49-F238E27FC236}">
                <a16:creationId xmlns:a16="http://schemas.microsoft.com/office/drawing/2014/main" id="{F6157BFC-C345-E404-E0DA-4A032A504CB0}"/>
              </a:ext>
            </a:extLst>
          </p:cNvPr>
          <p:cNvCxnSpPr>
            <a:cxnSpLocks/>
          </p:cNvCxnSpPr>
          <p:nvPr/>
        </p:nvCxnSpPr>
        <p:spPr>
          <a:xfrm>
            <a:off x="965200" y="228600"/>
            <a:ext cx="124629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BE16E8-2A06-FF9C-FFB6-9D805A8C6EBD}"/>
              </a:ext>
            </a:extLst>
          </p:cNvPr>
          <p:cNvCxnSpPr>
            <a:cxnSpLocks/>
          </p:cNvCxnSpPr>
          <p:nvPr/>
        </p:nvCxnSpPr>
        <p:spPr>
          <a:xfrm>
            <a:off x="965200" y="228600"/>
            <a:ext cx="0" cy="2821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F9C03E-F287-F2F1-95F2-AE9E2348A9F0}"/>
              </a:ext>
            </a:extLst>
          </p:cNvPr>
          <p:cNvCxnSpPr>
            <a:cxnSpLocks/>
          </p:cNvCxnSpPr>
          <p:nvPr/>
        </p:nvCxnSpPr>
        <p:spPr>
          <a:xfrm>
            <a:off x="965199" y="3050523"/>
            <a:ext cx="12462934" cy="31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7BD2F0-7D62-8F65-835F-1C5E7FB8CB65}"/>
              </a:ext>
            </a:extLst>
          </p:cNvPr>
          <p:cNvCxnSpPr>
            <a:cxnSpLocks/>
          </p:cNvCxnSpPr>
          <p:nvPr/>
        </p:nvCxnSpPr>
        <p:spPr>
          <a:xfrm>
            <a:off x="13428132" y="228600"/>
            <a:ext cx="0" cy="2853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C9AABF-75EF-8FB3-D1EE-9FCF54E847CB}"/>
              </a:ext>
            </a:extLst>
          </p:cNvPr>
          <p:cNvCxnSpPr/>
          <p:nvPr/>
        </p:nvCxnSpPr>
        <p:spPr>
          <a:xfrm>
            <a:off x="524933" y="3322230"/>
            <a:ext cx="1317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1DB3B9-DA95-0694-E1CF-E948AEAFA489}"/>
              </a:ext>
            </a:extLst>
          </p:cNvPr>
          <p:cNvCxnSpPr/>
          <p:nvPr/>
        </p:nvCxnSpPr>
        <p:spPr>
          <a:xfrm>
            <a:off x="508000" y="3322230"/>
            <a:ext cx="0" cy="2805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F8C15B-5C98-CD2E-24EA-71B90ACCCFB2}"/>
              </a:ext>
            </a:extLst>
          </p:cNvPr>
          <p:cNvCxnSpPr>
            <a:cxnSpLocks/>
          </p:cNvCxnSpPr>
          <p:nvPr/>
        </p:nvCxnSpPr>
        <p:spPr>
          <a:xfrm>
            <a:off x="524933" y="6128048"/>
            <a:ext cx="13174134" cy="154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4287256-AA78-1563-E21B-9A79A54005B0}"/>
              </a:ext>
            </a:extLst>
          </p:cNvPr>
          <p:cNvCxnSpPr/>
          <p:nvPr/>
        </p:nvCxnSpPr>
        <p:spPr>
          <a:xfrm>
            <a:off x="13699067" y="3322230"/>
            <a:ext cx="0" cy="2960037"/>
          </a:xfrm>
          <a:prstGeom prst="line">
            <a:avLst/>
          </a:prstGeom>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D1116748-BC6A-73F2-B956-916F2D7ECD1C}"/>
              </a:ext>
            </a:extLst>
          </p:cNvPr>
          <p:cNvSpPr/>
          <p:nvPr/>
        </p:nvSpPr>
        <p:spPr>
          <a:xfrm>
            <a:off x="2754467" y="2176662"/>
            <a:ext cx="2274733" cy="8172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Indian Resident</a:t>
            </a:r>
          </a:p>
        </p:txBody>
      </p:sp>
      <p:sp>
        <p:nvSpPr>
          <p:cNvPr id="38" name="Oval 37">
            <a:extLst>
              <a:ext uri="{FF2B5EF4-FFF2-40B4-BE49-F238E27FC236}">
                <a16:creationId xmlns:a16="http://schemas.microsoft.com/office/drawing/2014/main" id="{20450FA7-21AD-5ECA-A9E0-67DF20EDBFA0}"/>
              </a:ext>
            </a:extLst>
          </p:cNvPr>
          <p:cNvSpPr/>
          <p:nvPr/>
        </p:nvSpPr>
        <p:spPr>
          <a:xfrm>
            <a:off x="10738566" y="2073798"/>
            <a:ext cx="2274733" cy="8172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America</a:t>
            </a:r>
          </a:p>
          <a:p>
            <a:pPr algn="ctr"/>
            <a:r>
              <a:rPr lang="en-US" dirty="0">
                <a:ln w="0"/>
                <a:solidFill>
                  <a:schemeClr val="tx1"/>
                </a:solidFill>
                <a:effectLst>
                  <a:outerShdw blurRad="38100" dist="19050" dir="2700000" algn="tl" rotWithShape="0">
                    <a:schemeClr val="dk1">
                      <a:alpha val="40000"/>
                    </a:schemeClr>
                  </a:outerShdw>
                </a:effectLst>
              </a:rPr>
              <a:t>(Host Country)</a:t>
            </a:r>
          </a:p>
        </p:txBody>
      </p:sp>
      <p:sp>
        <p:nvSpPr>
          <p:cNvPr id="39" name="Oval 38">
            <a:extLst>
              <a:ext uri="{FF2B5EF4-FFF2-40B4-BE49-F238E27FC236}">
                <a16:creationId xmlns:a16="http://schemas.microsoft.com/office/drawing/2014/main" id="{97E81D49-80DD-9203-1B79-5CBD60744444}"/>
              </a:ext>
            </a:extLst>
          </p:cNvPr>
          <p:cNvSpPr/>
          <p:nvPr/>
        </p:nvSpPr>
        <p:spPr>
          <a:xfrm>
            <a:off x="3940067" y="5208790"/>
            <a:ext cx="2274733" cy="8172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Indian Company</a:t>
            </a:r>
          </a:p>
        </p:txBody>
      </p:sp>
      <p:sp>
        <p:nvSpPr>
          <p:cNvPr id="40" name="Oval 39">
            <a:extLst>
              <a:ext uri="{FF2B5EF4-FFF2-40B4-BE49-F238E27FC236}">
                <a16:creationId xmlns:a16="http://schemas.microsoft.com/office/drawing/2014/main" id="{7889267D-3387-AB4A-22B5-CB7B48102422}"/>
              </a:ext>
            </a:extLst>
          </p:cNvPr>
          <p:cNvSpPr/>
          <p:nvPr/>
        </p:nvSpPr>
        <p:spPr>
          <a:xfrm>
            <a:off x="11437017" y="5397785"/>
            <a:ext cx="2274733" cy="8172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America</a:t>
            </a:r>
          </a:p>
          <a:p>
            <a:pPr algn="ctr"/>
            <a:r>
              <a:rPr lang="en-US" dirty="0">
                <a:ln w="0"/>
                <a:solidFill>
                  <a:schemeClr val="tx1"/>
                </a:solidFill>
                <a:effectLst>
                  <a:outerShdw blurRad="38100" dist="19050" dir="2700000" algn="tl" rotWithShape="0">
                    <a:schemeClr val="dk1">
                      <a:alpha val="40000"/>
                    </a:schemeClr>
                  </a:outerShdw>
                </a:effectLst>
              </a:rPr>
              <a:t>100% </a:t>
            </a:r>
            <a:r>
              <a:rPr lang="en-US" dirty="0" err="1">
                <a:ln w="0"/>
                <a:solidFill>
                  <a:schemeClr val="tx1"/>
                </a:solidFill>
                <a:effectLst>
                  <a:outerShdw blurRad="38100" dist="19050" dir="2700000" algn="tl" rotWithShape="0">
                    <a:schemeClr val="dk1">
                      <a:alpha val="40000"/>
                    </a:schemeClr>
                  </a:outerShdw>
                </a:effectLst>
              </a:rPr>
              <a:t>Subsy</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7692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915F-B5D4-0827-F05F-8DA7C3816015}"/>
              </a:ext>
            </a:extLst>
          </p:cNvPr>
          <p:cNvSpPr>
            <a:spLocks noGrp="1"/>
          </p:cNvSpPr>
          <p:nvPr>
            <p:ph type="title"/>
          </p:nvPr>
        </p:nvSpPr>
        <p:spPr>
          <a:xfrm>
            <a:off x="1005840" y="438150"/>
            <a:ext cx="12618720" cy="797983"/>
          </a:xfrm>
        </p:spPr>
        <p:txBody>
          <a:bodyPr>
            <a:normAutofit/>
          </a:bodyPr>
          <a:lstStyle/>
          <a:p>
            <a:r>
              <a:rPr lang="en-US" sz="3600" b="1" u="sng" dirty="0">
                <a:solidFill>
                  <a:srgbClr val="8AAA3F"/>
                </a:solidFill>
                <a:latin typeface="Roboto"/>
                <a:ea typeface="Roboto"/>
              </a:rPr>
              <a:t>Indian Investment Abroad</a:t>
            </a:r>
            <a:endParaRPr lang="en-US" sz="2800" b="1" u="sng" dirty="0">
              <a:solidFill>
                <a:srgbClr val="8AAA3F"/>
              </a:solidFill>
              <a:latin typeface="Roboto"/>
              <a:ea typeface="Roboto"/>
            </a:endParaRPr>
          </a:p>
        </p:txBody>
      </p:sp>
      <p:sp>
        <p:nvSpPr>
          <p:cNvPr id="3" name="Content Placeholder 2">
            <a:extLst>
              <a:ext uri="{FF2B5EF4-FFF2-40B4-BE49-F238E27FC236}">
                <a16:creationId xmlns:a16="http://schemas.microsoft.com/office/drawing/2014/main" id="{81A7F98B-E83E-118D-6496-3D66C8D7ADBF}"/>
              </a:ext>
            </a:extLst>
          </p:cNvPr>
          <p:cNvSpPr>
            <a:spLocks noGrp="1"/>
          </p:cNvSpPr>
          <p:nvPr>
            <p:ph idx="1"/>
          </p:nvPr>
        </p:nvSpPr>
        <p:spPr>
          <a:xfrm>
            <a:off x="1005840" y="1361016"/>
            <a:ext cx="12618720" cy="6309783"/>
          </a:xfrm>
        </p:spPr>
        <p:txBody>
          <a:bodyPr/>
          <a:lstStyle/>
          <a:p>
            <a:pPr>
              <a:buFont typeface="Wingdings" panose="05000000000000000000" pitchFamily="2" charset="2"/>
              <a:buChar char="v"/>
            </a:pPr>
            <a:r>
              <a:rPr lang="en-US" sz="2400" dirty="0"/>
              <a:t>Who can do Investment abroad?</a:t>
            </a:r>
          </a:p>
          <a:p>
            <a:r>
              <a:rPr lang="en-US" sz="2400" dirty="0"/>
              <a:t>Indian Party</a:t>
            </a:r>
          </a:p>
          <a:p>
            <a:r>
              <a:rPr lang="en-US" sz="2400" dirty="0"/>
              <a:t>Resident Individual</a:t>
            </a:r>
          </a:p>
          <a:p>
            <a:pPr>
              <a:buFont typeface="Wingdings" panose="05000000000000000000" pitchFamily="2" charset="2"/>
              <a:buChar char="v"/>
            </a:pPr>
            <a:r>
              <a:rPr lang="en-US" sz="2400" dirty="0"/>
              <a:t>Routes for Investment by Indian Party</a:t>
            </a:r>
          </a:p>
          <a:p>
            <a:pPr marL="0" indent="0">
              <a:buNone/>
            </a:pPr>
            <a:endParaRPr lang="en-US" dirty="0"/>
          </a:p>
          <a:p>
            <a:endParaRPr lang="en-US" dirty="0"/>
          </a:p>
        </p:txBody>
      </p:sp>
      <p:pic>
        <p:nvPicPr>
          <p:cNvPr id="4" name="Google Shape;145;p17" descr="Presentation Slides-06.png">
            <a:extLst>
              <a:ext uri="{FF2B5EF4-FFF2-40B4-BE49-F238E27FC236}">
                <a16:creationId xmlns:a16="http://schemas.microsoft.com/office/drawing/2014/main" id="{594343D2-AB09-E9D2-855C-48554D5E41D7}"/>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
        <p:nvSpPr>
          <p:cNvPr id="6" name="Rectangle 5">
            <a:extLst>
              <a:ext uri="{FF2B5EF4-FFF2-40B4-BE49-F238E27FC236}">
                <a16:creationId xmlns:a16="http://schemas.microsoft.com/office/drawing/2014/main" id="{11D7AA58-ECE1-D2A6-5E0C-86CE7CA5B0C5}"/>
              </a:ext>
            </a:extLst>
          </p:cNvPr>
          <p:cNvSpPr/>
          <p:nvPr/>
        </p:nvSpPr>
        <p:spPr>
          <a:xfrm>
            <a:off x="1727199" y="3979333"/>
            <a:ext cx="5215467" cy="38121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u="sng" dirty="0"/>
              <a:t>Automatic Route</a:t>
            </a:r>
          </a:p>
          <a:p>
            <a:pPr algn="ctr"/>
            <a:endParaRPr lang="en-US" b="1" dirty="0"/>
          </a:p>
          <a:p>
            <a:pPr marL="285750" indent="-285750">
              <a:buFont typeface="Arial" panose="020B0604020202020204" pitchFamily="34" charset="0"/>
              <a:buChar char="•"/>
            </a:pPr>
            <a:r>
              <a:rPr lang="en-US" sz="2000" b="1" dirty="0"/>
              <a:t>Max Investment (Lower of) :</a:t>
            </a:r>
          </a:p>
          <a:p>
            <a:pPr marL="857250" lvl="1" indent="-400050">
              <a:buFont typeface="+mj-lt"/>
              <a:buAutoNum type="romanUcPeriod"/>
            </a:pPr>
            <a:r>
              <a:rPr lang="en-US" sz="2000" b="1" dirty="0"/>
              <a:t>400 Billion $</a:t>
            </a:r>
          </a:p>
          <a:p>
            <a:pPr marL="857250" lvl="1" indent="-400050">
              <a:buFont typeface="+mj-lt"/>
              <a:buAutoNum type="romanUcPeriod"/>
            </a:pPr>
            <a:r>
              <a:rPr lang="en-US" sz="2000" b="1" dirty="0"/>
              <a:t>400% of Net Worth</a:t>
            </a:r>
          </a:p>
          <a:p>
            <a:pPr marL="400050" indent="-400050">
              <a:buFont typeface="Arial" panose="020B0604020202020204" pitchFamily="34" charset="0"/>
              <a:buChar char="•"/>
            </a:pPr>
            <a:r>
              <a:rPr lang="en-US" sz="2000" b="1" dirty="0"/>
              <a:t>No prior approval of RBI required</a:t>
            </a:r>
          </a:p>
          <a:p>
            <a:pPr marL="400050" indent="-400050">
              <a:buFont typeface="Arial" panose="020B0604020202020204" pitchFamily="34" charset="0"/>
              <a:buChar char="•"/>
            </a:pPr>
            <a:r>
              <a:rPr lang="en-US" sz="2000" b="1" dirty="0"/>
              <a:t>Key Compliances:</a:t>
            </a:r>
          </a:p>
          <a:p>
            <a:pPr marL="857250" lvl="1" indent="-400050">
              <a:buFont typeface="+mj-lt"/>
              <a:buAutoNum type="romanUcPeriod"/>
            </a:pPr>
            <a:r>
              <a:rPr lang="en-US" sz="2000" b="1" dirty="0"/>
              <a:t>Form ODI to be submitted with bank</a:t>
            </a:r>
          </a:p>
          <a:p>
            <a:pPr marL="857250" lvl="1" indent="-400050">
              <a:buFont typeface="+mj-lt"/>
              <a:buAutoNum type="romanUcPeriod"/>
            </a:pPr>
            <a:r>
              <a:rPr lang="en-US" sz="2000" b="1" dirty="0"/>
              <a:t>Shall not be on defaulters list of CIBIL or any other rating agency</a:t>
            </a:r>
          </a:p>
          <a:p>
            <a:pPr marL="857250" lvl="1" indent="-400050">
              <a:buFont typeface="+mj-lt"/>
              <a:buAutoNum type="romanUcPeriod"/>
            </a:pPr>
            <a:r>
              <a:rPr lang="en-US" sz="2000" b="1" dirty="0"/>
              <a:t>All investment in JV/WOS through 1 AD</a:t>
            </a:r>
          </a:p>
          <a:p>
            <a:pPr algn="ctr"/>
            <a:endParaRPr lang="en-US" b="1" dirty="0"/>
          </a:p>
        </p:txBody>
      </p:sp>
      <p:sp>
        <p:nvSpPr>
          <p:cNvPr id="7" name="Rectangle 6">
            <a:extLst>
              <a:ext uri="{FF2B5EF4-FFF2-40B4-BE49-F238E27FC236}">
                <a16:creationId xmlns:a16="http://schemas.microsoft.com/office/drawing/2014/main" id="{3F864AA6-99CA-5A1F-FF7F-860105C8DE29}"/>
              </a:ext>
            </a:extLst>
          </p:cNvPr>
          <p:cNvSpPr/>
          <p:nvPr/>
        </p:nvSpPr>
        <p:spPr>
          <a:xfrm>
            <a:off x="7526867" y="4014259"/>
            <a:ext cx="5488092" cy="3777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u="sng" dirty="0"/>
              <a:t>Approval Route</a:t>
            </a:r>
          </a:p>
          <a:p>
            <a:pPr marL="285750" indent="-285750">
              <a:buFont typeface="Arial" panose="020B0604020202020204" pitchFamily="34" charset="0"/>
              <a:buChar char="•"/>
            </a:pPr>
            <a:r>
              <a:rPr lang="en-US" sz="2000" b="1" dirty="0"/>
              <a:t>Applicable where amount of investment exceeds the limits mentioned in Automatic Route</a:t>
            </a:r>
          </a:p>
          <a:p>
            <a:pPr marL="285750" indent="-285750">
              <a:buFont typeface="Arial" panose="020B0604020202020204" pitchFamily="34" charset="0"/>
              <a:buChar char="•"/>
            </a:pPr>
            <a:r>
              <a:rPr lang="en-US" sz="2000" b="1" dirty="0"/>
              <a:t>Prior approval of RBI is required.</a:t>
            </a:r>
          </a:p>
          <a:p>
            <a:pPr marL="285750" indent="-285750">
              <a:buFont typeface="Arial" panose="020B0604020202020204" pitchFamily="34" charset="0"/>
              <a:buChar char="•"/>
            </a:pPr>
            <a:r>
              <a:rPr lang="en-US" sz="2000" b="1" dirty="0"/>
              <a:t>Key Compliances:</a:t>
            </a:r>
          </a:p>
          <a:p>
            <a:pPr marL="857250" lvl="1" indent="-400050">
              <a:buFont typeface="+mj-lt"/>
              <a:buAutoNum type="romanUcPeriod"/>
            </a:pPr>
            <a:r>
              <a:rPr lang="en-US" sz="2000" b="1" dirty="0"/>
              <a:t>Submission of Application to RBI containing Nature of Investment, Financial Position of Remitter, Board Resolution, Amount of Investment</a:t>
            </a:r>
          </a:p>
          <a:p>
            <a:pPr marL="857250" lvl="1" indent="-400050">
              <a:buFont typeface="+mj-lt"/>
              <a:buAutoNum type="romanUcPeriod"/>
            </a:pPr>
            <a:r>
              <a:rPr lang="en-US" sz="2000" b="1" dirty="0"/>
              <a:t>FLA Return to be filed </a:t>
            </a:r>
          </a:p>
          <a:p>
            <a:pPr marL="857250" lvl="1" indent="-400050">
              <a:buFont typeface="+mj-lt"/>
              <a:buAutoNum type="romanUcPeriod"/>
            </a:pPr>
            <a:r>
              <a:rPr lang="en-US" sz="2000" b="1" dirty="0"/>
              <a:t>Annual Performance Report in form ODI II </a:t>
            </a:r>
            <a:endParaRPr lang="en-US" sz="2000" dirty="0"/>
          </a:p>
        </p:txBody>
      </p:sp>
      <p:cxnSp>
        <p:nvCxnSpPr>
          <p:cNvPr id="9" name="Straight Connector 8">
            <a:extLst>
              <a:ext uri="{FF2B5EF4-FFF2-40B4-BE49-F238E27FC236}">
                <a16:creationId xmlns:a16="http://schemas.microsoft.com/office/drawing/2014/main" id="{494F2F76-A0EF-11DF-3772-54F2299E3033}"/>
              </a:ext>
            </a:extLst>
          </p:cNvPr>
          <p:cNvCxnSpPr/>
          <p:nvPr/>
        </p:nvCxnSpPr>
        <p:spPr>
          <a:xfrm>
            <a:off x="4538134" y="3556000"/>
            <a:ext cx="550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B65BA76-4E08-F4B5-3E14-5C67F5A6EE43}"/>
              </a:ext>
            </a:extLst>
          </p:cNvPr>
          <p:cNvCxnSpPr/>
          <p:nvPr/>
        </p:nvCxnSpPr>
        <p:spPr>
          <a:xfrm>
            <a:off x="4538134" y="3556000"/>
            <a:ext cx="0" cy="423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622EFC8-AFE6-40F5-7BA6-7D3B8D3788D6}"/>
              </a:ext>
            </a:extLst>
          </p:cNvPr>
          <p:cNvCxnSpPr>
            <a:cxnSpLocks/>
          </p:cNvCxnSpPr>
          <p:nvPr/>
        </p:nvCxnSpPr>
        <p:spPr>
          <a:xfrm flipH="1">
            <a:off x="10026227" y="3559176"/>
            <a:ext cx="15240" cy="406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6BE88F-B8A7-4D87-EB7E-0E23C51C9F41}"/>
              </a:ext>
            </a:extLst>
          </p:cNvPr>
          <p:cNvCxnSpPr>
            <a:cxnSpLocks/>
          </p:cNvCxnSpPr>
          <p:nvPr/>
        </p:nvCxnSpPr>
        <p:spPr>
          <a:xfrm>
            <a:off x="7315200" y="3302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0B1E525-7B1A-4532-D4A5-346C4AAB09B4}"/>
              </a:ext>
            </a:extLst>
          </p:cNvPr>
          <p:cNvCxnSpPr/>
          <p:nvPr/>
        </p:nvCxnSpPr>
        <p:spPr>
          <a:xfrm>
            <a:off x="6180667" y="2997200"/>
            <a:ext cx="13309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7AABBEC-914B-BCA7-8375-3473AB665BAD}"/>
              </a:ext>
            </a:extLst>
          </p:cNvPr>
          <p:cNvCxnSpPr/>
          <p:nvPr/>
        </p:nvCxnSpPr>
        <p:spPr>
          <a:xfrm>
            <a:off x="7503160" y="2997200"/>
            <a:ext cx="0" cy="5249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71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TextBox 2">
            <a:extLst>
              <a:ext uri="{FF2B5EF4-FFF2-40B4-BE49-F238E27FC236}">
                <a16:creationId xmlns:a16="http://schemas.microsoft.com/office/drawing/2014/main" id="{7B3ED4AB-BEF9-A6D7-DEF9-286C7250942C}"/>
              </a:ext>
            </a:extLst>
          </p:cNvPr>
          <p:cNvSpPr txBox="1"/>
          <p:nvPr/>
        </p:nvSpPr>
        <p:spPr>
          <a:xfrm>
            <a:off x="771007" y="6497612"/>
            <a:ext cx="13088386" cy="923330"/>
          </a:xfrm>
          <a:prstGeom prst="rect">
            <a:avLst/>
          </a:prstGeom>
          <a:noFill/>
        </p:spPr>
        <p:txBody>
          <a:bodyPr wrap="square" rtlCol="0">
            <a:spAutoFit/>
          </a:bodyPr>
          <a:lstStyle/>
          <a:p>
            <a:pPr algn="ctr"/>
            <a:r>
              <a:rPr lang="en-US" sz="5400" b="1" i="0" u="sng" strike="noStrike" dirty="0">
                <a:solidFill>
                  <a:schemeClr val="accent3"/>
                </a:solidFill>
                <a:effectLst/>
                <a:latin typeface="Roboto" panose="02000000000000000000" pitchFamily="2" charset="0"/>
                <a:ea typeface="Roboto" panose="02000000000000000000" pitchFamily="2" charset="0"/>
                <a:cs typeface="Roboto" panose="02000000000000000000" pitchFamily="2" charset="0"/>
              </a:rPr>
              <a:t>Foreign Direct Investment</a:t>
            </a:r>
            <a:endParaRPr lang="en-US" sz="5400" i="0" u="none" strike="noStrike" dirty="0">
              <a:solidFill>
                <a:schemeClr val="accent3"/>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C0E9B52D-E691-4DCB-09EF-E732B11720A8}"/>
              </a:ext>
            </a:extLst>
          </p:cNvPr>
          <p:cNvPicPr>
            <a:picLocks noChangeAspect="1"/>
          </p:cNvPicPr>
          <p:nvPr/>
        </p:nvPicPr>
        <p:blipFill>
          <a:blip r:embed="rId5"/>
          <a:stretch>
            <a:fillRect/>
          </a:stretch>
        </p:blipFill>
        <p:spPr>
          <a:xfrm>
            <a:off x="562022" y="276870"/>
            <a:ext cx="4248150" cy="2705100"/>
          </a:xfrm>
          <a:prstGeom prst="rect">
            <a:avLst/>
          </a:prstGeom>
        </p:spPr>
      </p:pic>
      <p:pic>
        <p:nvPicPr>
          <p:cNvPr id="6" name="Picture 5">
            <a:extLst>
              <a:ext uri="{FF2B5EF4-FFF2-40B4-BE49-F238E27FC236}">
                <a16:creationId xmlns:a16="http://schemas.microsoft.com/office/drawing/2014/main" id="{3766B6EC-E875-1713-5D6C-70334C2C53EA}"/>
              </a:ext>
            </a:extLst>
          </p:cNvPr>
          <p:cNvPicPr>
            <a:picLocks noChangeAspect="1"/>
          </p:cNvPicPr>
          <p:nvPr/>
        </p:nvPicPr>
        <p:blipFill>
          <a:blip r:embed="rId6"/>
          <a:stretch>
            <a:fillRect/>
          </a:stretch>
        </p:blipFill>
        <p:spPr>
          <a:xfrm>
            <a:off x="8146887" y="392137"/>
            <a:ext cx="4248150" cy="2162175"/>
          </a:xfrm>
          <a:prstGeom prst="rect">
            <a:avLst/>
          </a:prstGeom>
        </p:spPr>
      </p:pic>
      <p:pic>
        <p:nvPicPr>
          <p:cNvPr id="8" name="Picture 7">
            <a:extLst>
              <a:ext uri="{FF2B5EF4-FFF2-40B4-BE49-F238E27FC236}">
                <a16:creationId xmlns:a16="http://schemas.microsoft.com/office/drawing/2014/main" id="{12E49318-2416-F15A-322B-9A0E49ED239D}"/>
              </a:ext>
            </a:extLst>
          </p:cNvPr>
          <p:cNvPicPr>
            <a:picLocks noChangeAspect="1"/>
          </p:cNvPicPr>
          <p:nvPr/>
        </p:nvPicPr>
        <p:blipFill>
          <a:blip r:embed="rId7"/>
          <a:stretch>
            <a:fillRect/>
          </a:stretch>
        </p:blipFill>
        <p:spPr>
          <a:xfrm>
            <a:off x="3700830" y="3575379"/>
            <a:ext cx="6570132" cy="2413000"/>
          </a:xfrm>
          <a:prstGeom prst="rect">
            <a:avLst/>
          </a:prstGeom>
        </p:spPr>
      </p:pic>
      <p:sp>
        <p:nvSpPr>
          <p:cNvPr id="9" name="Plus Sign 8">
            <a:extLst>
              <a:ext uri="{FF2B5EF4-FFF2-40B4-BE49-F238E27FC236}">
                <a16:creationId xmlns:a16="http://schemas.microsoft.com/office/drawing/2014/main" id="{4520D353-CE3C-594C-F22D-DC1E2A648D88}"/>
              </a:ext>
            </a:extLst>
          </p:cNvPr>
          <p:cNvSpPr/>
          <p:nvPr/>
        </p:nvSpPr>
        <p:spPr>
          <a:xfrm>
            <a:off x="5858933" y="1032933"/>
            <a:ext cx="1286934" cy="1303867"/>
          </a:xfrm>
          <a:prstGeom prst="mathPl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4BEBB43-AABE-142C-ACB6-D29A0EA642E7}"/>
              </a:ext>
            </a:extLst>
          </p:cNvPr>
          <p:cNvCxnSpPr/>
          <p:nvPr/>
        </p:nvCxnSpPr>
        <p:spPr>
          <a:xfrm>
            <a:off x="4995333" y="1828800"/>
            <a:ext cx="1405467"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8BC56EF-EC0E-BD43-8816-3CE6262226A5}"/>
              </a:ext>
            </a:extLst>
          </p:cNvPr>
          <p:cNvCxnSpPr/>
          <p:nvPr/>
        </p:nvCxnSpPr>
        <p:spPr>
          <a:xfrm flipH="1">
            <a:off x="6483514" y="1676400"/>
            <a:ext cx="1525953" cy="1659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93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1128-574D-73C4-37CF-0C3B721AB501}"/>
              </a:ext>
            </a:extLst>
          </p:cNvPr>
          <p:cNvSpPr>
            <a:spLocks noGrp="1"/>
          </p:cNvSpPr>
          <p:nvPr>
            <p:ph type="title"/>
          </p:nvPr>
        </p:nvSpPr>
        <p:spPr>
          <a:xfrm>
            <a:off x="938106" y="188594"/>
            <a:ext cx="12618720" cy="628650"/>
          </a:xfrm>
        </p:spPr>
        <p:txBody>
          <a:bodyPr/>
          <a:lstStyle/>
          <a:p>
            <a:r>
              <a:rPr lang="en-US" sz="3600" b="1" u="sng" dirty="0">
                <a:solidFill>
                  <a:srgbClr val="8AAA3F"/>
                </a:solidFill>
                <a:latin typeface="Roboto"/>
                <a:ea typeface="Roboto"/>
              </a:rPr>
              <a:t>Investment in India</a:t>
            </a:r>
          </a:p>
        </p:txBody>
      </p:sp>
      <p:sp>
        <p:nvSpPr>
          <p:cNvPr id="3" name="Content Placeholder 2">
            <a:extLst>
              <a:ext uri="{FF2B5EF4-FFF2-40B4-BE49-F238E27FC236}">
                <a16:creationId xmlns:a16="http://schemas.microsoft.com/office/drawing/2014/main" id="{AF925CB8-E27C-C819-8860-5E07A6D12439}"/>
              </a:ext>
            </a:extLst>
          </p:cNvPr>
          <p:cNvSpPr>
            <a:spLocks noGrp="1"/>
          </p:cNvSpPr>
          <p:nvPr>
            <p:ph idx="1"/>
          </p:nvPr>
        </p:nvSpPr>
        <p:spPr>
          <a:xfrm>
            <a:off x="938106" y="948265"/>
            <a:ext cx="12618720" cy="6908801"/>
          </a:xfrm>
        </p:spPr>
        <p:txBody>
          <a:bodyPr>
            <a:normAutofit/>
          </a:bodyPr>
          <a:lstStyle/>
          <a:p>
            <a:pPr>
              <a:buFont typeface="Wingdings" panose="05000000000000000000" pitchFamily="2" charset="2"/>
              <a:buChar char="v"/>
            </a:pPr>
            <a:r>
              <a:rPr lang="en-US" sz="2400" dirty="0"/>
              <a:t>Who can do Investment in India?</a:t>
            </a:r>
          </a:p>
          <a:p>
            <a:pPr lvl="1"/>
            <a:r>
              <a:rPr lang="en-US" sz="1920" dirty="0"/>
              <a:t>Individuals</a:t>
            </a:r>
          </a:p>
          <a:p>
            <a:pPr lvl="1"/>
            <a:r>
              <a:rPr lang="en-US" sz="1920" dirty="0"/>
              <a:t>Company in Foreign Country</a:t>
            </a:r>
          </a:p>
          <a:p>
            <a:pPr>
              <a:buFont typeface="Wingdings" panose="05000000000000000000" pitchFamily="2" charset="2"/>
              <a:buChar char="v"/>
            </a:pPr>
            <a:r>
              <a:rPr lang="en-US" sz="2400" dirty="0"/>
              <a:t> Routes of FDI</a:t>
            </a:r>
          </a:p>
          <a:p>
            <a:pPr marL="0" indent="0">
              <a:buNone/>
            </a:pPr>
            <a:endParaRPr lang="en-US" sz="2400" dirty="0"/>
          </a:p>
          <a:p>
            <a:endParaRPr lang="en-US" dirty="0"/>
          </a:p>
          <a:p>
            <a:endParaRPr lang="en-US" dirty="0"/>
          </a:p>
          <a:p>
            <a:endParaRPr lang="en-US" dirty="0"/>
          </a:p>
          <a:p>
            <a:pPr>
              <a:buFont typeface="Wingdings" panose="05000000000000000000" pitchFamily="2" charset="2"/>
              <a:buChar char="v"/>
            </a:pPr>
            <a:r>
              <a:rPr lang="en-US" sz="2400" dirty="0"/>
              <a:t>Prohibited FDI</a:t>
            </a:r>
          </a:p>
          <a:p>
            <a:pPr lvl="1"/>
            <a:r>
              <a:rPr lang="en-US" sz="1920" dirty="0"/>
              <a:t>Chit Fund Business</a:t>
            </a:r>
          </a:p>
          <a:p>
            <a:pPr lvl="1"/>
            <a:r>
              <a:rPr lang="en-US" sz="1920" dirty="0"/>
              <a:t>Nidhi Company</a:t>
            </a:r>
          </a:p>
          <a:p>
            <a:pPr lvl="1"/>
            <a:r>
              <a:rPr lang="en-US" sz="1920" dirty="0"/>
              <a:t>Agriculture or Plantation Activities</a:t>
            </a:r>
          </a:p>
          <a:p>
            <a:pPr lvl="1"/>
            <a:r>
              <a:rPr lang="en-US" sz="1920" dirty="0"/>
              <a:t>Trading in Transferrable Development Rights</a:t>
            </a:r>
          </a:p>
          <a:p>
            <a:pPr lvl="1"/>
            <a:r>
              <a:rPr lang="en-US" sz="1920" dirty="0"/>
              <a:t>Real Estate Business or Construction of Farm House (other than Township, Construction of Residential/Commercial Premises, Roads, Bridges, REITs)</a:t>
            </a:r>
          </a:p>
        </p:txBody>
      </p:sp>
      <p:sp>
        <p:nvSpPr>
          <p:cNvPr id="4" name="Rectangle 3">
            <a:extLst>
              <a:ext uri="{FF2B5EF4-FFF2-40B4-BE49-F238E27FC236}">
                <a16:creationId xmlns:a16="http://schemas.microsoft.com/office/drawing/2014/main" id="{DFEC9B9D-B751-1C88-F53F-F7549D2FD82D}"/>
              </a:ext>
            </a:extLst>
          </p:cNvPr>
          <p:cNvSpPr/>
          <p:nvPr/>
        </p:nvSpPr>
        <p:spPr>
          <a:xfrm>
            <a:off x="2573864" y="2810933"/>
            <a:ext cx="3149600" cy="194733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u="sng" dirty="0"/>
              <a:t>Automatic Route</a:t>
            </a:r>
            <a:endParaRPr lang="en-US" b="1" u="sng" dirty="0"/>
          </a:p>
        </p:txBody>
      </p:sp>
      <p:sp>
        <p:nvSpPr>
          <p:cNvPr id="5" name="Rectangle 4">
            <a:extLst>
              <a:ext uri="{FF2B5EF4-FFF2-40B4-BE49-F238E27FC236}">
                <a16:creationId xmlns:a16="http://schemas.microsoft.com/office/drawing/2014/main" id="{267D6CC8-E15E-B0B8-B78C-C5550DB5D066}"/>
              </a:ext>
            </a:extLst>
          </p:cNvPr>
          <p:cNvSpPr/>
          <p:nvPr/>
        </p:nvSpPr>
        <p:spPr>
          <a:xfrm>
            <a:off x="9279466" y="2810933"/>
            <a:ext cx="3149600" cy="194733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u="sng" dirty="0"/>
              <a:t>Approval Route</a:t>
            </a:r>
            <a:endParaRPr lang="en-US" b="1" u="sng" dirty="0"/>
          </a:p>
        </p:txBody>
      </p:sp>
      <p:cxnSp>
        <p:nvCxnSpPr>
          <p:cNvPr id="8" name="Straight Connector 7">
            <a:extLst>
              <a:ext uri="{FF2B5EF4-FFF2-40B4-BE49-F238E27FC236}">
                <a16:creationId xmlns:a16="http://schemas.microsoft.com/office/drawing/2014/main" id="{D967AC39-DD77-51EF-7C75-41257E70946D}"/>
              </a:ext>
            </a:extLst>
          </p:cNvPr>
          <p:cNvCxnSpPr/>
          <p:nvPr/>
        </p:nvCxnSpPr>
        <p:spPr>
          <a:xfrm>
            <a:off x="3403600" y="2286000"/>
            <a:ext cx="421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B140B7-8368-84EB-6F98-7A6555B7CEC8}"/>
              </a:ext>
            </a:extLst>
          </p:cNvPr>
          <p:cNvCxnSpPr>
            <a:cxnSpLocks/>
          </p:cNvCxnSpPr>
          <p:nvPr/>
        </p:nvCxnSpPr>
        <p:spPr>
          <a:xfrm>
            <a:off x="7603067" y="2286000"/>
            <a:ext cx="0" cy="287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B5483C-E38E-2CF5-7ED1-15C82514923D}"/>
              </a:ext>
            </a:extLst>
          </p:cNvPr>
          <p:cNvCxnSpPr/>
          <p:nvPr/>
        </p:nvCxnSpPr>
        <p:spPr>
          <a:xfrm>
            <a:off x="4148664" y="2573867"/>
            <a:ext cx="6705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CAAFFE-8D08-D9EA-5BBB-F45F43DF936C}"/>
              </a:ext>
            </a:extLst>
          </p:cNvPr>
          <p:cNvCxnSpPr/>
          <p:nvPr/>
        </p:nvCxnSpPr>
        <p:spPr>
          <a:xfrm>
            <a:off x="10854266" y="2573867"/>
            <a:ext cx="0" cy="237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FD2E8A9-4E78-82ED-BE49-94631F3858D2}"/>
              </a:ext>
            </a:extLst>
          </p:cNvPr>
          <p:cNvCxnSpPr/>
          <p:nvPr/>
        </p:nvCxnSpPr>
        <p:spPr>
          <a:xfrm>
            <a:off x="4148664" y="2573867"/>
            <a:ext cx="0" cy="237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Google Shape;145;p17" descr="Presentation Slides-06.png">
            <a:extLst>
              <a:ext uri="{FF2B5EF4-FFF2-40B4-BE49-F238E27FC236}">
                <a16:creationId xmlns:a16="http://schemas.microsoft.com/office/drawing/2014/main" id="{9A86B702-15F3-B8BE-D806-7A4448CC3513}"/>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Tree>
    <p:extLst>
      <p:ext uri="{BB962C8B-B14F-4D97-AF65-F5344CB8AC3E}">
        <p14:creationId xmlns:p14="http://schemas.microsoft.com/office/powerpoint/2010/main" val="87828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2" name="TextBox 1">
            <a:extLst>
              <a:ext uri="{FF2B5EF4-FFF2-40B4-BE49-F238E27FC236}">
                <a16:creationId xmlns:a16="http://schemas.microsoft.com/office/drawing/2014/main" id="{DAB1779A-8AF3-3260-42F1-3A959E5B5C61}"/>
              </a:ext>
            </a:extLst>
          </p:cNvPr>
          <p:cNvSpPr txBox="1"/>
          <p:nvPr/>
        </p:nvSpPr>
        <p:spPr>
          <a:xfrm>
            <a:off x="1100666" y="56950"/>
            <a:ext cx="11413067" cy="1508105"/>
          </a:xfrm>
          <a:prstGeom prst="rect">
            <a:avLst/>
          </a:prstGeom>
          <a:noFill/>
        </p:spPr>
        <p:txBody>
          <a:bodyPr wrap="square" rtlCol="0">
            <a:spAutoFit/>
          </a:bodyPr>
          <a:lstStyle/>
          <a:p>
            <a:pPr algn="ctr"/>
            <a:r>
              <a:rPr lang="en-US" sz="3600" b="1" u="sng" dirty="0">
                <a:solidFill>
                  <a:srgbClr val="8AAA3F"/>
                </a:solidFill>
                <a:latin typeface="Roboto"/>
                <a:ea typeface="Roboto"/>
                <a:cs typeface="+mj-cs"/>
              </a:rPr>
              <a:t>FAQ’s</a:t>
            </a:r>
          </a:p>
          <a:p>
            <a:endParaRPr lang="en-US" sz="2800" b="1" dirty="0">
              <a:solidFill>
                <a:schemeClr val="accent3"/>
              </a:solidFill>
            </a:endParaRPr>
          </a:p>
          <a:p>
            <a:pPr algn="ctr"/>
            <a:endParaRPr lang="en-US" sz="2800" b="1" dirty="0">
              <a:solidFill>
                <a:schemeClr val="accent3"/>
              </a:solidFill>
            </a:endParaRPr>
          </a:p>
        </p:txBody>
      </p:sp>
      <p:sp>
        <p:nvSpPr>
          <p:cNvPr id="4" name="TextBox 3">
            <a:extLst>
              <a:ext uri="{FF2B5EF4-FFF2-40B4-BE49-F238E27FC236}">
                <a16:creationId xmlns:a16="http://schemas.microsoft.com/office/drawing/2014/main" id="{850517DB-166B-AB5D-D9E5-CBDDE310D8AE}"/>
              </a:ext>
            </a:extLst>
          </p:cNvPr>
          <p:cNvSpPr txBox="1"/>
          <p:nvPr/>
        </p:nvSpPr>
        <p:spPr>
          <a:xfrm>
            <a:off x="677333" y="1049867"/>
            <a:ext cx="13563600" cy="7651325"/>
          </a:xfrm>
          <a:prstGeom prst="rect">
            <a:avLst/>
          </a:prstGeom>
          <a:noFill/>
        </p:spPr>
        <p:txBody>
          <a:bodyPr wrap="square" rtlCol="0">
            <a:spAutoFit/>
          </a:bodyPr>
          <a:lstStyle/>
          <a:p>
            <a:pPr marL="285750" indent="-285750">
              <a:buFont typeface="Wingdings" panose="05000000000000000000" pitchFamily="2" charset="2"/>
              <a:buChar char="q"/>
            </a:pPr>
            <a:r>
              <a:rPr lang="en-US" sz="2000" b="1" i="0" dirty="0">
                <a:solidFill>
                  <a:srgbClr val="002060"/>
                </a:solidFill>
                <a:effectLst/>
                <a:latin typeface="Roboto" panose="02000000000000000000" pitchFamily="2" charset="0"/>
                <a:ea typeface="Roboto" panose="02000000000000000000" pitchFamily="2" charset="0"/>
                <a:cs typeface="Calibri" panose="020F0502020204030204" pitchFamily="34" charset="0"/>
              </a:rPr>
              <a:t>Can a resident Open and maintain a FC account ?</a:t>
            </a:r>
          </a:p>
          <a:p>
            <a:pPr marL="285750" indent="-285750">
              <a:lnSpc>
                <a:spcPct val="115000"/>
              </a:lnSpc>
              <a:buFont typeface="Wingdings" panose="05000000000000000000" pitchFamily="2" charset="2"/>
              <a:buChar char="ü"/>
            </a:pPr>
            <a:r>
              <a:rPr lang="en-US" sz="2000" dirty="0">
                <a:latin typeface="Roboto" panose="02000000000000000000" pitchFamily="2" charset="0"/>
                <a:ea typeface="Roboto" panose="02000000000000000000" pitchFamily="2" charset="0"/>
              </a:rPr>
              <a:t>A person resident in India </a:t>
            </a:r>
            <a:r>
              <a:rPr lang="en-US" sz="2000" b="1" dirty="0">
                <a:latin typeface="Roboto" panose="02000000000000000000" pitchFamily="2" charset="0"/>
                <a:ea typeface="Roboto" panose="02000000000000000000" pitchFamily="2" charset="0"/>
              </a:rPr>
              <a:t>may maintain </a:t>
            </a:r>
            <a:r>
              <a:rPr lang="en-US" sz="2000" dirty="0">
                <a:latin typeface="Roboto" panose="02000000000000000000" pitchFamily="2" charset="0"/>
                <a:ea typeface="Roboto" panose="02000000000000000000" pitchFamily="2" charset="0"/>
              </a:rPr>
              <a:t>a foreign currency account outside India if he had maintained it </a:t>
            </a:r>
            <a:r>
              <a:rPr lang="en-US" sz="2000" b="1" dirty="0">
                <a:latin typeface="Roboto" panose="02000000000000000000" pitchFamily="2" charset="0"/>
                <a:ea typeface="Roboto" panose="02000000000000000000" pitchFamily="2" charset="0"/>
              </a:rPr>
              <a:t>when he was resident outside India or inherited </a:t>
            </a:r>
            <a:r>
              <a:rPr lang="en-US" sz="2000" dirty="0">
                <a:latin typeface="Roboto" panose="02000000000000000000" pitchFamily="2" charset="0"/>
                <a:ea typeface="Roboto" panose="02000000000000000000" pitchFamily="2" charset="0"/>
              </a:rPr>
              <a:t>it from a person resident outside India.</a:t>
            </a:r>
          </a:p>
          <a:p>
            <a:pPr marL="285750" indent="-285750">
              <a:lnSpc>
                <a:spcPct val="115000"/>
              </a:lnSpc>
              <a:buFont typeface="Wingdings" panose="05000000000000000000" pitchFamily="2" charset="2"/>
              <a:buChar char="q"/>
            </a:pPr>
            <a:r>
              <a:rPr lang="en-US" sz="2000" b="1" dirty="0">
                <a:solidFill>
                  <a:srgbClr val="002060"/>
                </a:solidFill>
                <a:latin typeface="Roboto" panose="02000000000000000000" pitchFamily="2" charset="0"/>
                <a:ea typeface="Roboto" panose="02000000000000000000" pitchFamily="2" charset="0"/>
              </a:rPr>
              <a:t>Can a resident give gift to NRI relative?</a:t>
            </a:r>
          </a:p>
          <a:p>
            <a:pPr marL="285750" marR="0" lvl="0" indent="-285750">
              <a:lnSpc>
                <a:spcPct val="115000"/>
              </a:lnSpc>
              <a:spcBef>
                <a:spcPts val="0"/>
              </a:spcBef>
              <a:spcAft>
                <a:spcPts val="0"/>
              </a:spcAft>
              <a:buFont typeface="Wingdings" panose="05000000000000000000" pitchFamily="2" charset="2"/>
              <a:buChar char="ü"/>
            </a:pPr>
            <a:r>
              <a:rPr lang="en-US" sz="2000" dirty="0">
                <a:latin typeface="Roboto" panose="02000000000000000000" pitchFamily="2" charset="0"/>
                <a:ea typeface="Roboto" panose="02000000000000000000" pitchFamily="2" charset="0"/>
              </a:rPr>
              <a:t>Resident individual can make a rupee gift to an NRI who is a close relative of such resident individual [relative’ as defined in Section 2(77) of the Companies Act, 2013] by way of crossed </a:t>
            </a:r>
            <a:r>
              <a:rPr lang="en-US" sz="2000" dirty="0" err="1">
                <a:latin typeface="Roboto" panose="02000000000000000000" pitchFamily="2" charset="0"/>
                <a:ea typeface="Roboto" panose="02000000000000000000" pitchFamily="2" charset="0"/>
              </a:rPr>
              <a:t>chq</a:t>
            </a:r>
            <a:r>
              <a:rPr lang="en-US" sz="2000" dirty="0">
                <a:latin typeface="Roboto" panose="02000000000000000000" pitchFamily="2" charset="0"/>
                <a:ea typeface="Roboto" panose="02000000000000000000" pitchFamily="2" charset="0"/>
              </a:rPr>
              <a:t> /electronic transfer. The amount should be credited to the </a:t>
            </a:r>
            <a:r>
              <a:rPr lang="en-US" sz="2000" b="1" dirty="0">
                <a:latin typeface="Roboto" panose="02000000000000000000" pitchFamily="2" charset="0"/>
                <a:ea typeface="Roboto" panose="02000000000000000000" pitchFamily="2" charset="0"/>
              </a:rPr>
              <a:t>NRO a/c of the NRI.</a:t>
            </a:r>
            <a:r>
              <a:rPr lang="en-US" sz="2000" dirty="0">
                <a:latin typeface="Roboto" panose="02000000000000000000" pitchFamily="2" charset="0"/>
                <a:ea typeface="Roboto" panose="02000000000000000000" pitchFamily="2" charset="0"/>
              </a:rPr>
              <a:t> </a:t>
            </a:r>
          </a:p>
          <a:p>
            <a:pPr marL="285750" marR="0" lvl="0" indent="-285750">
              <a:lnSpc>
                <a:spcPct val="115000"/>
              </a:lnSpc>
              <a:spcBef>
                <a:spcPts val="0"/>
              </a:spcBef>
              <a:spcAft>
                <a:spcPts val="0"/>
              </a:spcAft>
              <a:buFont typeface="Wingdings" panose="05000000000000000000" pitchFamily="2" charset="2"/>
              <a:buChar char="ü"/>
            </a:pPr>
            <a:r>
              <a:rPr lang="en-US" sz="2000" dirty="0">
                <a:latin typeface="Roboto" panose="02000000000000000000" pitchFamily="2" charset="0"/>
                <a:ea typeface="Roboto" panose="02000000000000000000" pitchFamily="2" charset="0"/>
              </a:rPr>
              <a:t>The gift amount would be within the overall limit of USD 250,000 per FY as permitted under the LRS for a resident individual.</a:t>
            </a:r>
          </a:p>
          <a:p>
            <a:pPr marL="285750" marR="0" lvl="0" indent="-285750">
              <a:lnSpc>
                <a:spcPct val="115000"/>
              </a:lnSpc>
              <a:spcBef>
                <a:spcPts val="0"/>
              </a:spcBef>
              <a:spcAft>
                <a:spcPts val="0"/>
              </a:spcAft>
              <a:buFont typeface="Wingdings" panose="05000000000000000000" pitchFamily="2" charset="2"/>
              <a:buChar char="q"/>
            </a:pPr>
            <a:r>
              <a:rPr lang="en-US" sz="2000" b="1" dirty="0">
                <a:solidFill>
                  <a:srgbClr val="002060"/>
                </a:solidFill>
                <a:latin typeface="Roboto" panose="02000000000000000000" pitchFamily="2" charset="0"/>
                <a:ea typeface="Roboto" panose="02000000000000000000" pitchFamily="2" charset="0"/>
              </a:rPr>
              <a:t>Can a resident borrow money (Rupee) from NRI’s ?</a:t>
            </a:r>
          </a:p>
          <a:p>
            <a:pPr marL="0" marR="0" algn="just">
              <a:spcAft>
                <a:spcPts val="0"/>
              </a:spcAft>
            </a:pPr>
            <a:r>
              <a:rPr lang="en-US" sz="2000" dirty="0">
                <a:effectLst/>
                <a:latin typeface="Roboto" panose="02000000000000000000" pitchFamily="2" charset="0"/>
                <a:ea typeface="Roboto" panose="02000000000000000000" pitchFamily="2" charset="0"/>
                <a:cs typeface="Calibri" panose="020F0502020204030204" pitchFamily="34" charset="0"/>
              </a:rPr>
              <a:t> A person resident in India may borrow in </a:t>
            </a:r>
            <a:r>
              <a:rPr lang="en-US" sz="2000" b="1" dirty="0">
                <a:effectLst/>
                <a:latin typeface="Roboto" panose="02000000000000000000" pitchFamily="2" charset="0"/>
                <a:ea typeface="Roboto" panose="02000000000000000000" pitchFamily="2" charset="0"/>
                <a:cs typeface="Calibri" panose="020F0502020204030204" pitchFamily="34" charset="0"/>
              </a:rPr>
              <a:t>Indian rupees</a:t>
            </a:r>
            <a:r>
              <a:rPr lang="en-US" sz="2000" dirty="0">
                <a:effectLst/>
                <a:latin typeface="Roboto" panose="02000000000000000000" pitchFamily="2" charset="0"/>
                <a:ea typeface="Roboto" panose="02000000000000000000" pitchFamily="2" charset="0"/>
                <a:cs typeface="Calibri" panose="020F0502020204030204" pitchFamily="34" charset="0"/>
              </a:rPr>
              <a:t> from NRIs/PIOs after satisfying the following terms and      conditions:</a:t>
            </a:r>
          </a:p>
          <a:p>
            <a:pPr marL="285750" marR="0" lvl="0" indent="-285750">
              <a:lnSpc>
                <a:spcPct val="115000"/>
              </a:lnSpc>
              <a:spcBef>
                <a:spcPts val="0"/>
              </a:spcBef>
              <a:spcAft>
                <a:spcPts val="0"/>
              </a:spcAft>
              <a:buFont typeface="Wingdings" panose="05000000000000000000" pitchFamily="2" charset="2"/>
              <a:buChar char="ü"/>
            </a:pPr>
            <a:r>
              <a:rPr lang="en-US" sz="2000" dirty="0">
                <a:effectLst/>
                <a:latin typeface="Roboto" panose="02000000000000000000" pitchFamily="2" charset="0"/>
                <a:ea typeface="Roboto" panose="02000000000000000000" pitchFamily="2" charset="0"/>
                <a:cs typeface="Calibri" panose="020F0502020204030204" pitchFamily="34" charset="0"/>
              </a:rPr>
              <a:t>Borrowing shall be only on a non-repatriation basis;</a:t>
            </a:r>
          </a:p>
          <a:p>
            <a:pPr marL="285750" marR="0" lvl="0" indent="-285750">
              <a:lnSpc>
                <a:spcPct val="115000"/>
              </a:lnSpc>
              <a:spcBef>
                <a:spcPts val="0"/>
              </a:spcBef>
              <a:spcAft>
                <a:spcPts val="0"/>
              </a:spcAft>
              <a:buFont typeface="Wingdings" panose="05000000000000000000" pitchFamily="2" charset="2"/>
              <a:buChar char="ü"/>
            </a:pPr>
            <a:r>
              <a:rPr lang="en-US" sz="2000" dirty="0">
                <a:effectLst/>
                <a:latin typeface="Roboto" panose="02000000000000000000" pitchFamily="2" charset="0"/>
                <a:ea typeface="Roboto" panose="02000000000000000000" pitchFamily="2" charset="0"/>
                <a:cs typeface="Calibri" panose="020F0502020204030204" pitchFamily="34" charset="0"/>
              </a:rPr>
              <a:t>The amount of loan should be received either by </a:t>
            </a:r>
            <a:r>
              <a:rPr lang="en-US" sz="2000" b="1" dirty="0">
                <a:effectLst/>
                <a:latin typeface="Roboto" panose="02000000000000000000" pitchFamily="2" charset="0"/>
                <a:ea typeface="Roboto" panose="02000000000000000000" pitchFamily="2" charset="0"/>
                <a:cs typeface="Calibri" panose="020F0502020204030204" pitchFamily="34" charset="0"/>
              </a:rPr>
              <a:t>inward remittance </a:t>
            </a:r>
            <a:r>
              <a:rPr lang="en-US" sz="2000" dirty="0">
                <a:effectLst/>
                <a:latin typeface="Roboto" panose="02000000000000000000" pitchFamily="2" charset="0"/>
                <a:ea typeface="Roboto" panose="02000000000000000000" pitchFamily="2" charset="0"/>
                <a:cs typeface="Calibri" panose="020F0502020204030204" pitchFamily="34" charset="0"/>
              </a:rPr>
              <a:t>from outside India or by debit to </a:t>
            </a:r>
            <a:r>
              <a:rPr lang="en-US" sz="2000" b="1" dirty="0">
                <a:effectLst/>
                <a:latin typeface="Roboto" panose="02000000000000000000" pitchFamily="2" charset="0"/>
                <a:ea typeface="Roboto" panose="02000000000000000000" pitchFamily="2" charset="0"/>
                <a:cs typeface="Calibri" panose="020F0502020204030204" pitchFamily="34" charset="0"/>
              </a:rPr>
              <a:t>NRE/NRO account</a:t>
            </a:r>
            <a:r>
              <a:rPr lang="en-US" sz="2000" dirty="0">
                <a:effectLst/>
                <a:latin typeface="Roboto" panose="02000000000000000000" pitchFamily="2" charset="0"/>
                <a:ea typeface="Roboto" panose="02000000000000000000" pitchFamily="2" charset="0"/>
                <a:cs typeface="Calibri" panose="020F0502020204030204" pitchFamily="34" charset="0"/>
              </a:rPr>
              <a:t> of the lender maintained with AD in India;</a:t>
            </a:r>
          </a:p>
          <a:p>
            <a:pPr marL="285750" marR="0" lvl="0" indent="-285750">
              <a:lnSpc>
                <a:spcPct val="115000"/>
              </a:lnSpc>
              <a:spcBef>
                <a:spcPts val="0"/>
              </a:spcBef>
              <a:spcAft>
                <a:spcPts val="0"/>
              </a:spcAft>
              <a:buFont typeface="Wingdings" panose="05000000000000000000" pitchFamily="2" charset="2"/>
              <a:buChar char="ü"/>
            </a:pPr>
            <a:r>
              <a:rPr lang="en-US" sz="2000" dirty="0">
                <a:effectLst/>
                <a:latin typeface="Roboto" panose="02000000000000000000" pitchFamily="2" charset="0"/>
                <a:ea typeface="Roboto" panose="02000000000000000000" pitchFamily="2" charset="0"/>
                <a:cs typeface="Calibri" panose="020F0502020204030204" pitchFamily="34" charset="0"/>
              </a:rPr>
              <a:t>Period of loan shall </a:t>
            </a:r>
            <a:r>
              <a:rPr lang="en-US" sz="2000" b="1" dirty="0">
                <a:effectLst/>
                <a:latin typeface="Roboto" panose="02000000000000000000" pitchFamily="2" charset="0"/>
                <a:ea typeface="Roboto" panose="02000000000000000000" pitchFamily="2" charset="0"/>
                <a:cs typeface="Calibri" panose="020F0502020204030204" pitchFamily="34" charset="0"/>
              </a:rPr>
              <a:t>not exceed 3 years</a:t>
            </a:r>
            <a:r>
              <a:rPr lang="en-US" sz="2000" dirty="0">
                <a:effectLst/>
                <a:latin typeface="Roboto" panose="02000000000000000000" pitchFamily="2" charset="0"/>
                <a:ea typeface="Roboto" panose="02000000000000000000" pitchFamily="2" charset="0"/>
                <a:cs typeface="Calibri" panose="020F0502020204030204" pitchFamily="34" charset="0"/>
              </a:rPr>
              <a:t>;</a:t>
            </a:r>
          </a:p>
          <a:p>
            <a:pPr marL="285750" marR="0" lvl="0" indent="-285750">
              <a:lnSpc>
                <a:spcPct val="115000"/>
              </a:lnSpc>
              <a:spcBef>
                <a:spcPts val="0"/>
              </a:spcBef>
              <a:spcAft>
                <a:spcPts val="0"/>
              </a:spcAft>
              <a:buFont typeface="Wingdings" panose="05000000000000000000" pitchFamily="2" charset="2"/>
              <a:buChar char="ü"/>
            </a:pPr>
            <a:r>
              <a:rPr lang="en-US" sz="2000" dirty="0">
                <a:effectLst/>
                <a:latin typeface="Roboto" panose="02000000000000000000" pitchFamily="2" charset="0"/>
                <a:ea typeface="Roboto" panose="02000000000000000000" pitchFamily="2" charset="0"/>
                <a:cs typeface="Calibri" panose="020F0502020204030204" pitchFamily="34" charset="0"/>
              </a:rPr>
              <a:t>Rate of interest on the loan shall not be more than </a:t>
            </a:r>
            <a:r>
              <a:rPr lang="en-US" sz="2000" b="1" dirty="0">
                <a:effectLst/>
                <a:latin typeface="Roboto" panose="02000000000000000000" pitchFamily="2" charset="0"/>
                <a:ea typeface="Roboto" panose="02000000000000000000" pitchFamily="2" charset="0"/>
                <a:cs typeface="Calibri" panose="020F0502020204030204" pitchFamily="34" charset="0"/>
              </a:rPr>
              <a:t>2% above Bank Rate</a:t>
            </a:r>
            <a:r>
              <a:rPr lang="en-US" sz="2000" dirty="0">
                <a:effectLst/>
                <a:latin typeface="Roboto" panose="02000000000000000000" pitchFamily="2" charset="0"/>
                <a:ea typeface="Roboto" panose="02000000000000000000" pitchFamily="2" charset="0"/>
                <a:cs typeface="Calibri" panose="020F0502020204030204" pitchFamily="34" charset="0"/>
              </a:rPr>
              <a:t> prevailing on the date of </a:t>
            </a:r>
            <a:r>
              <a:rPr lang="en-US" sz="2000" dirty="0" err="1">
                <a:effectLst/>
                <a:latin typeface="Roboto" panose="02000000000000000000" pitchFamily="2" charset="0"/>
                <a:ea typeface="Roboto" panose="02000000000000000000" pitchFamily="2" charset="0"/>
                <a:cs typeface="Calibri" panose="020F0502020204030204" pitchFamily="34" charset="0"/>
              </a:rPr>
              <a:t>availment</a:t>
            </a:r>
            <a:r>
              <a:rPr lang="en-US" sz="2000" dirty="0">
                <a:effectLst/>
                <a:latin typeface="Roboto" panose="02000000000000000000" pitchFamily="2" charset="0"/>
                <a:ea typeface="Roboto" panose="02000000000000000000" pitchFamily="2" charset="0"/>
                <a:cs typeface="Calibri" panose="020F0502020204030204" pitchFamily="34" charset="0"/>
              </a:rPr>
              <a:t> of loan;</a:t>
            </a:r>
          </a:p>
          <a:p>
            <a:pPr marL="285750" marR="0" lvl="0" indent="-285750">
              <a:lnSpc>
                <a:spcPct val="115000"/>
              </a:lnSpc>
              <a:spcBef>
                <a:spcPts val="0"/>
              </a:spcBef>
              <a:spcAft>
                <a:spcPts val="0"/>
              </a:spcAft>
              <a:buFont typeface="Wingdings" panose="05000000000000000000" pitchFamily="2" charset="2"/>
              <a:buChar char="ü"/>
            </a:pPr>
            <a:r>
              <a:rPr lang="en-US" sz="2000" dirty="0">
                <a:effectLst/>
                <a:latin typeface="Roboto" panose="02000000000000000000" pitchFamily="2" charset="0"/>
                <a:ea typeface="Roboto" panose="02000000000000000000" pitchFamily="2" charset="0"/>
                <a:cs typeface="Calibri" panose="020F0502020204030204" pitchFamily="34" charset="0"/>
              </a:rPr>
              <a:t>Payment of interest and repayment of principal shall be made </a:t>
            </a:r>
            <a:r>
              <a:rPr lang="en-US" sz="2000" b="1" dirty="0">
                <a:effectLst/>
                <a:latin typeface="Roboto" panose="02000000000000000000" pitchFamily="2" charset="0"/>
                <a:ea typeface="Roboto" panose="02000000000000000000" pitchFamily="2" charset="0"/>
                <a:cs typeface="Calibri" panose="020F0502020204030204" pitchFamily="34" charset="0"/>
              </a:rPr>
              <a:t>only to the NRO account</a:t>
            </a:r>
            <a:r>
              <a:rPr lang="en-US" sz="2000" dirty="0">
                <a:effectLst/>
                <a:latin typeface="Roboto" panose="02000000000000000000" pitchFamily="2" charset="0"/>
                <a:ea typeface="Roboto" panose="02000000000000000000" pitchFamily="2" charset="0"/>
                <a:cs typeface="Calibri" panose="020F0502020204030204" pitchFamily="34" charset="0"/>
              </a:rPr>
              <a:t> of the lender.</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lvl="3"/>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285750" lvl="3" indent="-285750">
              <a:buFont typeface="Wingdings" panose="05000000000000000000" pitchFamily="2" charset="2"/>
              <a:buChar char="q"/>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R="0" lv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15000"/>
              </a:lnSpc>
              <a:spcBef>
                <a:spcPts val="0"/>
              </a:spcBef>
              <a:spcAft>
                <a:spcPts val="0"/>
              </a:spcAft>
              <a:buFont typeface="Wingdings" panose="05000000000000000000" pitchFamily="2" charset="2"/>
              <a:buChar char="ü"/>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1221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C7E242-9006-9358-CF64-7D0CE69CEB00}"/>
              </a:ext>
            </a:extLst>
          </p:cNvPr>
          <p:cNvSpPr>
            <a:spLocks noGrp="1"/>
          </p:cNvSpPr>
          <p:nvPr>
            <p:ph idx="1"/>
          </p:nvPr>
        </p:nvSpPr>
        <p:spPr>
          <a:xfrm>
            <a:off x="731520" y="237067"/>
            <a:ext cx="13167360" cy="7114329"/>
          </a:xfrm>
        </p:spPr>
        <p:txBody>
          <a:bodyPr>
            <a:normAutofit lnSpcReduction="10000"/>
          </a:bodyPr>
          <a:lstStyle/>
          <a:p>
            <a:pPr marL="285750" lvl="3" indent="-285750">
              <a:lnSpc>
                <a:spcPct val="135000"/>
              </a:lnSpc>
              <a:spcBef>
                <a:spcPts val="0"/>
              </a:spcBef>
              <a:buClr>
                <a:srgbClr val="000000"/>
              </a:buClr>
              <a:buFont typeface="Wingdings" panose="05000000000000000000" pitchFamily="2" charset="2"/>
              <a:buChar char="q"/>
            </a:pPr>
            <a:r>
              <a:rPr lang="en-US" sz="2100" b="1" dirty="0">
                <a:solidFill>
                  <a:srgbClr val="002060"/>
                </a:solidFill>
                <a:latin typeface="Roboto" panose="02000000000000000000" pitchFamily="2" charset="0"/>
                <a:ea typeface="Roboto" panose="02000000000000000000" pitchFamily="2" charset="0"/>
                <a:cs typeface="Arial"/>
              </a:rPr>
              <a:t>Can a person Borrow in Forex from Close Relatives Abroad ?</a:t>
            </a:r>
          </a:p>
          <a:p>
            <a:pPr marL="285750" indent="-285750">
              <a:lnSpc>
                <a:spcPct val="125000"/>
              </a:lnSpc>
              <a:spcBef>
                <a:spcPts val="0"/>
              </a:spcBef>
              <a:buClr>
                <a:srgbClr val="000000"/>
              </a:buClr>
              <a:buFont typeface="Wingdings" panose="05000000000000000000" pitchFamily="2" charset="2"/>
              <a:buChar char="ü"/>
            </a:pPr>
            <a:r>
              <a:rPr lang="en-US" sz="2200" dirty="0">
                <a:solidFill>
                  <a:srgbClr val="000000"/>
                </a:solidFill>
                <a:latin typeface="Roboto" panose="02000000000000000000" pitchFamily="2" charset="0"/>
                <a:ea typeface="Roboto" panose="02000000000000000000" pitchFamily="2" charset="0"/>
              </a:rPr>
              <a:t>A per these provisions an individual resident may borrow a sum not exceeding USD 2,50,000 or its equivalent from close relatives residing outside India, subject to the conditions that :</a:t>
            </a:r>
          </a:p>
          <a:p>
            <a:pPr marL="285750" lvl="0" indent="-285750">
              <a:lnSpc>
                <a:spcPct val="125000"/>
              </a:lnSpc>
              <a:spcBef>
                <a:spcPts val="0"/>
              </a:spcBef>
              <a:buClr>
                <a:srgbClr val="000000"/>
              </a:buClr>
              <a:buFont typeface="Wingdings" panose="05000000000000000000" pitchFamily="2" charset="2"/>
              <a:buChar char="ü"/>
            </a:pPr>
            <a:r>
              <a:rPr lang="en-US" sz="2200" dirty="0">
                <a:solidFill>
                  <a:srgbClr val="000000"/>
                </a:solidFill>
                <a:latin typeface="Roboto" panose="02000000000000000000" pitchFamily="2" charset="0"/>
                <a:ea typeface="Roboto" panose="02000000000000000000" pitchFamily="2" charset="0"/>
              </a:rPr>
              <a:t>the minimum maturity period of the loan is one year;</a:t>
            </a:r>
          </a:p>
          <a:p>
            <a:pPr marL="285750" lvl="0" indent="-285750">
              <a:lnSpc>
                <a:spcPct val="125000"/>
              </a:lnSpc>
              <a:spcBef>
                <a:spcPts val="0"/>
              </a:spcBef>
              <a:buClr>
                <a:srgbClr val="000000"/>
              </a:buClr>
              <a:buFont typeface="Wingdings" panose="05000000000000000000" pitchFamily="2" charset="2"/>
              <a:buChar char="ü"/>
            </a:pPr>
            <a:r>
              <a:rPr lang="en-US" sz="2200" dirty="0">
                <a:solidFill>
                  <a:srgbClr val="000000"/>
                </a:solidFill>
                <a:latin typeface="Roboto" panose="02000000000000000000" pitchFamily="2" charset="0"/>
                <a:ea typeface="Roboto" panose="02000000000000000000" pitchFamily="2" charset="0"/>
              </a:rPr>
              <a:t>the loan is free of interest; and </a:t>
            </a:r>
          </a:p>
          <a:p>
            <a:pPr marL="285750" lvl="0" indent="-285750">
              <a:lnSpc>
                <a:spcPct val="125000"/>
              </a:lnSpc>
              <a:spcBef>
                <a:spcPts val="0"/>
              </a:spcBef>
              <a:buClr>
                <a:srgbClr val="000000"/>
              </a:buClr>
              <a:buFont typeface="Wingdings" panose="05000000000000000000" pitchFamily="2" charset="2"/>
              <a:buChar char="ü"/>
            </a:pPr>
            <a:r>
              <a:rPr lang="en-US" sz="2200" dirty="0">
                <a:solidFill>
                  <a:srgbClr val="000000"/>
                </a:solidFill>
                <a:latin typeface="Roboto" panose="02000000000000000000" pitchFamily="2" charset="0"/>
                <a:ea typeface="Roboto" panose="02000000000000000000" pitchFamily="2" charset="0"/>
              </a:rPr>
              <a:t>the amount of loan is received by way of inward remittances in free foreign exchange through normal banking channels or by debit to the </a:t>
            </a:r>
            <a:r>
              <a:rPr lang="en-US" sz="2200" b="1" dirty="0">
                <a:solidFill>
                  <a:srgbClr val="000000"/>
                </a:solidFill>
                <a:latin typeface="Roboto" panose="02000000000000000000" pitchFamily="2" charset="0"/>
                <a:ea typeface="Roboto" panose="02000000000000000000" pitchFamily="2" charset="0"/>
              </a:rPr>
              <a:t>NRE/FCNR(B)</a:t>
            </a:r>
            <a:r>
              <a:rPr lang="en-US" sz="2200" dirty="0">
                <a:solidFill>
                  <a:srgbClr val="000000"/>
                </a:solidFill>
                <a:latin typeface="Roboto" panose="02000000000000000000" pitchFamily="2" charset="0"/>
                <a:ea typeface="Roboto" panose="02000000000000000000" pitchFamily="2" charset="0"/>
              </a:rPr>
              <a:t> account of the non resident lender.</a:t>
            </a:r>
          </a:p>
          <a:p>
            <a:pPr marL="285750" lvl="3" indent="-285750">
              <a:lnSpc>
                <a:spcPct val="135000"/>
              </a:lnSpc>
              <a:spcBef>
                <a:spcPts val="0"/>
              </a:spcBef>
              <a:buClr>
                <a:srgbClr val="000000"/>
              </a:buClr>
              <a:buFont typeface="Wingdings" panose="05000000000000000000" pitchFamily="2" charset="2"/>
              <a:buChar char="q"/>
            </a:pPr>
            <a:r>
              <a:rPr lang="en-US" sz="2100" b="1" dirty="0">
                <a:solidFill>
                  <a:srgbClr val="002060"/>
                </a:solidFill>
                <a:latin typeface="Roboto" panose="02000000000000000000" pitchFamily="2" charset="0"/>
                <a:ea typeface="Roboto" panose="02000000000000000000" pitchFamily="2" charset="0"/>
                <a:cs typeface="Arial"/>
                <a:sym typeface="Arial"/>
              </a:rPr>
              <a:t>Can a resident acquire immovable property outside India?</a:t>
            </a:r>
          </a:p>
          <a:p>
            <a:pPr marL="285750" indent="-285750">
              <a:lnSpc>
                <a:spcPct val="125000"/>
              </a:lnSpc>
              <a:spcBef>
                <a:spcPts val="0"/>
              </a:spcBef>
              <a:buClr>
                <a:srgbClr val="000000"/>
              </a:buClr>
              <a:buFont typeface="Wingdings" panose="05000000000000000000" pitchFamily="2" charset="2"/>
              <a:buChar char="ü"/>
            </a:pPr>
            <a:r>
              <a:rPr lang="en-US" sz="2000" dirty="0">
                <a:solidFill>
                  <a:srgbClr val="000000"/>
                </a:solidFill>
                <a:latin typeface="Roboto" panose="02000000000000000000" pitchFamily="2" charset="0"/>
                <a:ea typeface="Roboto" panose="02000000000000000000" pitchFamily="2" charset="0"/>
                <a:sym typeface="Arial"/>
              </a:rPr>
              <a:t> A person resident in India may acquire immovable property outside India by way of inheritance or gift or purchase from a person resident in India who has acquired such property as per the foreign exchange provisions in force at the time of such acquisition.</a:t>
            </a:r>
          </a:p>
          <a:p>
            <a:pPr marL="285750" indent="-285750">
              <a:lnSpc>
                <a:spcPct val="125000"/>
              </a:lnSpc>
              <a:spcBef>
                <a:spcPts val="0"/>
              </a:spcBef>
              <a:buClr>
                <a:srgbClr val="000000"/>
              </a:buClr>
              <a:buFont typeface="Wingdings" panose="05000000000000000000" pitchFamily="2" charset="2"/>
              <a:buChar char="ü"/>
            </a:pPr>
            <a:r>
              <a:rPr lang="en-US" sz="2000" dirty="0">
                <a:solidFill>
                  <a:srgbClr val="000000"/>
                </a:solidFill>
                <a:latin typeface="Roboto" panose="02000000000000000000" pitchFamily="2" charset="0"/>
                <a:ea typeface="Roboto" panose="02000000000000000000" pitchFamily="2" charset="0"/>
                <a:sym typeface="Arial"/>
              </a:rPr>
              <a:t> A person resident in India may acquire immovable property outside India from a person resident outside India–</a:t>
            </a:r>
          </a:p>
          <a:p>
            <a:pPr marL="0" indent="0">
              <a:lnSpc>
                <a:spcPct val="125000"/>
              </a:lnSpc>
              <a:spcBef>
                <a:spcPts val="0"/>
              </a:spcBef>
              <a:buClr>
                <a:srgbClr val="000000"/>
              </a:buClr>
              <a:buNone/>
            </a:pPr>
            <a:r>
              <a:rPr lang="en-US" sz="2000" dirty="0">
                <a:solidFill>
                  <a:srgbClr val="000000"/>
                </a:solidFill>
                <a:latin typeface="Roboto" panose="02000000000000000000" pitchFamily="2" charset="0"/>
                <a:ea typeface="Roboto" panose="02000000000000000000" pitchFamily="2" charset="0"/>
                <a:sym typeface="Arial"/>
              </a:rPr>
              <a:t>    (a) by way of inheritance;</a:t>
            </a:r>
          </a:p>
          <a:p>
            <a:pPr marL="0" indent="0">
              <a:lnSpc>
                <a:spcPct val="125000"/>
              </a:lnSpc>
              <a:spcBef>
                <a:spcPts val="0"/>
              </a:spcBef>
              <a:buClr>
                <a:srgbClr val="000000"/>
              </a:buClr>
              <a:buNone/>
            </a:pPr>
            <a:r>
              <a:rPr lang="en-US" sz="2000" dirty="0">
                <a:solidFill>
                  <a:srgbClr val="000000"/>
                </a:solidFill>
                <a:latin typeface="Roboto" panose="02000000000000000000" pitchFamily="2" charset="0"/>
                <a:ea typeface="Roboto" panose="02000000000000000000" pitchFamily="2" charset="0"/>
                <a:sym typeface="Arial"/>
              </a:rPr>
              <a:t>    (b) by way of purchase out of foreign exchange held in RFC account</a:t>
            </a:r>
          </a:p>
          <a:p>
            <a:pPr marL="0" indent="0">
              <a:lnSpc>
                <a:spcPct val="125000"/>
              </a:lnSpc>
              <a:spcBef>
                <a:spcPts val="0"/>
              </a:spcBef>
              <a:buClr>
                <a:srgbClr val="000000"/>
              </a:buClr>
              <a:buNone/>
            </a:pPr>
            <a:r>
              <a:rPr lang="en-US" sz="2000" dirty="0">
                <a:solidFill>
                  <a:srgbClr val="000000"/>
                </a:solidFill>
                <a:latin typeface="Roboto" panose="02000000000000000000" pitchFamily="2" charset="0"/>
                <a:ea typeface="Roboto" panose="02000000000000000000" pitchFamily="2" charset="0"/>
                <a:sym typeface="Arial"/>
              </a:rPr>
              <a:t>    (c) by way of purchase out of the remittances sent under the </a:t>
            </a:r>
            <a:r>
              <a:rPr lang="en-US" sz="2000" dirty="0" err="1">
                <a:solidFill>
                  <a:srgbClr val="000000"/>
                </a:solidFill>
                <a:latin typeface="Roboto" panose="02000000000000000000" pitchFamily="2" charset="0"/>
                <a:ea typeface="Roboto" panose="02000000000000000000" pitchFamily="2" charset="0"/>
                <a:sym typeface="Arial"/>
              </a:rPr>
              <a:t>Liberalised</a:t>
            </a:r>
            <a:r>
              <a:rPr lang="en-US" sz="2000" dirty="0">
                <a:solidFill>
                  <a:srgbClr val="000000"/>
                </a:solidFill>
                <a:latin typeface="Roboto" panose="02000000000000000000" pitchFamily="2" charset="0"/>
                <a:ea typeface="Roboto" panose="02000000000000000000" pitchFamily="2" charset="0"/>
                <a:sym typeface="Arial"/>
              </a:rPr>
              <a:t> Remittance Scheme instituted by the           Reserve Bank:</a:t>
            </a:r>
          </a:p>
          <a:p>
            <a:pPr marL="285750" indent="-285750">
              <a:lnSpc>
                <a:spcPct val="125000"/>
              </a:lnSpc>
              <a:spcBef>
                <a:spcPts val="0"/>
              </a:spcBef>
              <a:buClr>
                <a:srgbClr val="000000"/>
              </a:buClr>
              <a:buFont typeface="Wingdings" panose="05000000000000000000" pitchFamily="2" charset="2"/>
              <a:buChar char="ü"/>
            </a:pPr>
            <a:r>
              <a:rPr lang="en-US" sz="2000" dirty="0">
                <a:solidFill>
                  <a:srgbClr val="000000"/>
                </a:solidFill>
                <a:latin typeface="Roboto" panose="02000000000000000000" pitchFamily="2" charset="0"/>
                <a:ea typeface="Roboto" panose="02000000000000000000" pitchFamily="2" charset="0"/>
                <a:sym typeface="Arial"/>
              </a:rPr>
              <a:t>An Indian entity having an overseas office may acquire immovable property outside India for the business and residential purposes of its staff, as per the directions issued by the Reserve Bank from time to time;</a:t>
            </a:r>
          </a:p>
          <a:p>
            <a:pPr lvl="3"/>
            <a:endParaRPr lang="en-US" sz="14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4" name="Google Shape;145;p17" descr="Presentation Slides-06.png">
            <a:extLst>
              <a:ext uri="{FF2B5EF4-FFF2-40B4-BE49-F238E27FC236}">
                <a16:creationId xmlns:a16="http://schemas.microsoft.com/office/drawing/2014/main" id="{3E02EEA1-3CCD-6F2F-3871-8F577138DBF0}"/>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Tree>
    <p:extLst>
      <p:ext uri="{BB962C8B-B14F-4D97-AF65-F5344CB8AC3E}">
        <p14:creationId xmlns:p14="http://schemas.microsoft.com/office/powerpoint/2010/main" val="107983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AB38-AE21-F9AE-D350-BFE01C802DC7}"/>
              </a:ext>
            </a:extLst>
          </p:cNvPr>
          <p:cNvSpPr>
            <a:spLocks noGrp="1"/>
          </p:cNvSpPr>
          <p:nvPr>
            <p:ph type="title"/>
          </p:nvPr>
        </p:nvSpPr>
        <p:spPr>
          <a:xfrm>
            <a:off x="1005840" y="438149"/>
            <a:ext cx="12618720" cy="2829983"/>
          </a:xfrm>
          <a:solidFill>
            <a:schemeClr val="bg1">
              <a:lumMod val="95000"/>
            </a:schemeClr>
          </a:solidFill>
        </p:spPr>
        <p:txBody>
          <a:bodyPr>
            <a:normAutofit/>
          </a:bodyPr>
          <a:lstStyle/>
          <a:p>
            <a:pPr algn="l"/>
            <a:r>
              <a:rPr lang="en-US" sz="3600" dirty="0"/>
              <a:t>Q1: </a:t>
            </a:r>
            <a:r>
              <a:rPr lang="en-US" sz="3600" dirty="0" err="1"/>
              <a:t>Mr</a:t>
            </a:r>
            <a:r>
              <a:rPr lang="en-US" sz="3600" dirty="0"/>
              <a:t> Arvind had resided in India during the FY 2021-22 for less than 183 days. He had come to India on April,1, 2022 for employment in VKC. What would be his residential status during the FY 2022-23?</a:t>
            </a:r>
          </a:p>
        </p:txBody>
      </p:sp>
      <p:sp>
        <p:nvSpPr>
          <p:cNvPr id="3" name="Text Placeholder 2">
            <a:extLst>
              <a:ext uri="{FF2B5EF4-FFF2-40B4-BE49-F238E27FC236}">
                <a16:creationId xmlns:a16="http://schemas.microsoft.com/office/drawing/2014/main" id="{308AD03B-C022-75C1-5DD8-B1A9EEC9B3BD}"/>
              </a:ext>
            </a:extLst>
          </p:cNvPr>
          <p:cNvSpPr>
            <a:spLocks noGrp="1"/>
          </p:cNvSpPr>
          <p:nvPr>
            <p:ph idx="1"/>
          </p:nvPr>
        </p:nvSpPr>
        <p:spPr>
          <a:xfrm>
            <a:off x="1005840" y="3708400"/>
            <a:ext cx="12618720" cy="3703956"/>
          </a:xfrm>
          <a:solidFill>
            <a:schemeClr val="accent6">
              <a:lumMod val="20000"/>
              <a:lumOff val="80000"/>
            </a:schemeClr>
          </a:solidFill>
        </p:spPr>
        <p:txBody>
          <a:bodyPr/>
          <a:lstStyle/>
          <a:p>
            <a:pPr marL="0" indent="0" algn="ctr">
              <a:buNone/>
            </a:pPr>
            <a:r>
              <a:rPr lang="en-US" sz="4000" b="1" dirty="0">
                <a:solidFill>
                  <a:srgbClr val="7030A0"/>
                </a:solidFill>
              </a:rPr>
              <a:t>PRI</a:t>
            </a:r>
          </a:p>
          <a:p>
            <a:r>
              <a:rPr lang="en-US" dirty="0" err="1"/>
              <a:t>Mr</a:t>
            </a:r>
            <a:r>
              <a:rPr lang="en-US" dirty="0"/>
              <a:t> Arvind has come to India on April 1</a:t>
            </a:r>
            <a:r>
              <a:rPr lang="en-US" baseline="30000" dirty="0"/>
              <a:t>st</a:t>
            </a:r>
            <a:r>
              <a:rPr lang="en-US" dirty="0"/>
              <a:t> 2022 for employment purpose, in this case notwithstanding the fact that he did not stay in India for more than 182 days in the preceding FY , he would be considered as a PRI as he has come to India in the Current FY for Employment purposes.</a:t>
            </a:r>
          </a:p>
          <a:p>
            <a:endParaRPr lang="en-US" dirty="0"/>
          </a:p>
        </p:txBody>
      </p:sp>
      <p:pic>
        <p:nvPicPr>
          <p:cNvPr id="4" name="Google Shape;145;p17" descr="Presentation Slides-06.png">
            <a:extLst>
              <a:ext uri="{FF2B5EF4-FFF2-40B4-BE49-F238E27FC236}">
                <a16:creationId xmlns:a16="http://schemas.microsoft.com/office/drawing/2014/main" id="{A9858C64-5B27-AD0C-DC50-D0E962AA11FE}"/>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Tree>
    <p:extLst>
      <p:ext uri="{BB962C8B-B14F-4D97-AF65-F5344CB8AC3E}">
        <p14:creationId xmlns:p14="http://schemas.microsoft.com/office/powerpoint/2010/main" val="2152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A012-E436-0C73-994D-46341C3FE87D}"/>
              </a:ext>
            </a:extLst>
          </p:cNvPr>
          <p:cNvSpPr>
            <a:spLocks noGrp="1"/>
          </p:cNvSpPr>
          <p:nvPr>
            <p:ph type="title"/>
          </p:nvPr>
        </p:nvSpPr>
        <p:spPr>
          <a:xfrm>
            <a:off x="1005840" y="438150"/>
            <a:ext cx="12618720" cy="2101850"/>
          </a:xfrm>
        </p:spPr>
        <p:txBody>
          <a:bodyPr>
            <a:normAutofit fontScale="90000"/>
          </a:bodyPr>
          <a:lstStyle/>
          <a:p>
            <a:pPr algn="l"/>
            <a:r>
              <a:rPr lang="en-US" dirty="0"/>
              <a:t>Q2: </a:t>
            </a:r>
            <a:r>
              <a:rPr lang="en-US" sz="5400" dirty="0"/>
              <a:t>LRS Scheme available for Corporates/ Trusts</a:t>
            </a:r>
            <a:r>
              <a:rPr lang="en-US" sz="5400"/>
              <a:t>/ Firms</a:t>
            </a:r>
            <a:r>
              <a:rPr lang="en-US" sz="5400" dirty="0"/>
              <a:t>/ Individuals. Pl select the correct option from below:</a:t>
            </a:r>
            <a:endParaRPr lang="en-US" dirty="0"/>
          </a:p>
        </p:txBody>
      </p:sp>
      <p:sp>
        <p:nvSpPr>
          <p:cNvPr id="3" name="Text Placeholder 2">
            <a:extLst>
              <a:ext uri="{FF2B5EF4-FFF2-40B4-BE49-F238E27FC236}">
                <a16:creationId xmlns:a16="http://schemas.microsoft.com/office/drawing/2014/main" id="{59F60B0F-47F5-B9E2-E674-FD98E1288BA8}"/>
              </a:ext>
            </a:extLst>
          </p:cNvPr>
          <p:cNvSpPr>
            <a:spLocks noGrp="1"/>
          </p:cNvSpPr>
          <p:nvPr>
            <p:ph idx="1"/>
          </p:nvPr>
        </p:nvSpPr>
        <p:spPr>
          <a:xfrm>
            <a:off x="1005840" y="3488266"/>
            <a:ext cx="12618720" cy="3924089"/>
          </a:xfrm>
        </p:spPr>
        <p:txBody>
          <a:bodyPr/>
          <a:lstStyle/>
          <a:p>
            <a:pPr marL="514350" indent="-514350">
              <a:buFont typeface="+mj-lt"/>
              <a:buAutoNum type="alphaUcPeriod"/>
            </a:pPr>
            <a:r>
              <a:rPr lang="en-US" sz="3600" dirty="0"/>
              <a:t>Available to Companies only</a:t>
            </a:r>
          </a:p>
          <a:p>
            <a:pPr marL="514350" indent="-514350">
              <a:buFont typeface="+mj-lt"/>
              <a:buAutoNum type="alphaUcPeriod"/>
            </a:pPr>
            <a:r>
              <a:rPr lang="en-US" sz="3600" dirty="0"/>
              <a:t>Available to Companies and Individuals</a:t>
            </a:r>
          </a:p>
          <a:p>
            <a:pPr marL="514350" indent="-514350">
              <a:buFont typeface="+mj-lt"/>
              <a:buAutoNum type="alphaUcPeriod"/>
            </a:pPr>
            <a:r>
              <a:rPr lang="en-US" sz="3600" dirty="0"/>
              <a:t> Available to Individuals only</a:t>
            </a:r>
          </a:p>
          <a:p>
            <a:pPr marL="514350" indent="-514350">
              <a:buFont typeface="+mj-lt"/>
              <a:buAutoNum type="alphaUcPeriod"/>
            </a:pPr>
            <a:r>
              <a:rPr lang="en-US" sz="3600" dirty="0"/>
              <a:t>No, not available to any of the above </a:t>
            </a:r>
          </a:p>
          <a:p>
            <a:endParaRPr lang="en-US" dirty="0"/>
          </a:p>
        </p:txBody>
      </p:sp>
      <p:pic>
        <p:nvPicPr>
          <p:cNvPr id="4" name="Google Shape;145;p17" descr="Presentation Slides-06.png">
            <a:extLst>
              <a:ext uri="{FF2B5EF4-FFF2-40B4-BE49-F238E27FC236}">
                <a16:creationId xmlns:a16="http://schemas.microsoft.com/office/drawing/2014/main" id="{655C19B3-1958-F64D-E346-1E89F9D01E1E}"/>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
        <p:nvSpPr>
          <p:cNvPr id="5" name="Arrow: Left 4">
            <a:extLst>
              <a:ext uri="{FF2B5EF4-FFF2-40B4-BE49-F238E27FC236}">
                <a16:creationId xmlns:a16="http://schemas.microsoft.com/office/drawing/2014/main" id="{B1AD4410-F36C-FB63-3602-BAFD192ED825}"/>
              </a:ext>
            </a:extLst>
          </p:cNvPr>
          <p:cNvSpPr/>
          <p:nvPr/>
        </p:nvSpPr>
        <p:spPr>
          <a:xfrm>
            <a:off x="8043333" y="4842933"/>
            <a:ext cx="1710267" cy="474133"/>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31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42DA-5AC6-9792-1DB4-4F364D7B3704}"/>
              </a:ext>
            </a:extLst>
          </p:cNvPr>
          <p:cNvSpPr>
            <a:spLocks noGrp="1"/>
          </p:cNvSpPr>
          <p:nvPr>
            <p:ph type="title"/>
          </p:nvPr>
        </p:nvSpPr>
        <p:spPr>
          <a:xfrm>
            <a:off x="1005840" y="438149"/>
            <a:ext cx="12618720" cy="2389717"/>
          </a:xfrm>
          <a:solidFill>
            <a:schemeClr val="bg1">
              <a:lumMod val="95000"/>
            </a:schemeClr>
          </a:solidFill>
        </p:spPr>
        <p:txBody>
          <a:bodyPr>
            <a:noAutofit/>
          </a:bodyPr>
          <a:lstStyle/>
          <a:p>
            <a:pPr algn="l"/>
            <a:r>
              <a:rPr lang="en-US" sz="3600" dirty="0"/>
              <a:t>Q3: </a:t>
            </a:r>
            <a:r>
              <a:rPr lang="en-US" sz="3600" dirty="0" err="1"/>
              <a:t>Mr</a:t>
            </a:r>
            <a:r>
              <a:rPr lang="en-US" sz="3600" dirty="0"/>
              <a:t> Vincent a PROI comes to India for travel purpose, wishes to acquire a land which is not agricultural land, from the options below select the correct option for the acceptable mode of payment to acquire such land:</a:t>
            </a:r>
          </a:p>
        </p:txBody>
      </p:sp>
      <p:sp>
        <p:nvSpPr>
          <p:cNvPr id="3" name="Text Placeholder 2">
            <a:extLst>
              <a:ext uri="{FF2B5EF4-FFF2-40B4-BE49-F238E27FC236}">
                <a16:creationId xmlns:a16="http://schemas.microsoft.com/office/drawing/2014/main" id="{DB69B64A-0F25-BCAF-A87D-5DD6F29C2445}"/>
              </a:ext>
            </a:extLst>
          </p:cNvPr>
          <p:cNvSpPr>
            <a:spLocks noGrp="1"/>
          </p:cNvSpPr>
          <p:nvPr>
            <p:ph idx="1"/>
          </p:nvPr>
        </p:nvSpPr>
        <p:spPr>
          <a:xfrm>
            <a:off x="1005840" y="3945466"/>
            <a:ext cx="12618720" cy="3466889"/>
          </a:xfrm>
        </p:spPr>
        <p:txBody>
          <a:bodyPr/>
          <a:lstStyle/>
          <a:p>
            <a:pPr marL="514350" indent="-514350">
              <a:buFont typeface="+mj-lt"/>
              <a:buAutoNum type="alphaUcPeriod"/>
            </a:pPr>
            <a:r>
              <a:rPr lang="en-US" sz="3200" dirty="0"/>
              <a:t>Payment through the funds held in NRE/FCNR/NRO a/c</a:t>
            </a:r>
          </a:p>
          <a:p>
            <a:pPr marL="514350" indent="-514350">
              <a:buFont typeface="+mj-lt"/>
              <a:buAutoNum type="alphaUcPeriod"/>
            </a:pPr>
            <a:r>
              <a:rPr lang="en-US" sz="3200" dirty="0"/>
              <a:t>Payment in Foreign currency notes </a:t>
            </a:r>
          </a:p>
          <a:p>
            <a:pPr marL="514350" indent="-514350">
              <a:buFont typeface="+mj-lt"/>
              <a:buAutoNum type="alphaUcPeriod"/>
            </a:pPr>
            <a:r>
              <a:rPr lang="en-US" sz="3200" dirty="0"/>
              <a:t>Payment through </a:t>
            </a:r>
            <a:r>
              <a:rPr lang="en-US" sz="3200" dirty="0" err="1"/>
              <a:t>traveller's</a:t>
            </a:r>
            <a:r>
              <a:rPr lang="en-US" sz="3200" dirty="0"/>
              <a:t> cheque</a:t>
            </a:r>
          </a:p>
          <a:p>
            <a:pPr marL="514350" indent="-514350">
              <a:buFont typeface="+mj-lt"/>
              <a:buAutoNum type="alphaUcPeriod"/>
            </a:pPr>
            <a:r>
              <a:rPr lang="en-US" sz="3200" dirty="0"/>
              <a:t>All of the above</a:t>
            </a:r>
            <a:endParaRPr lang="en-US" dirty="0"/>
          </a:p>
          <a:p>
            <a:endParaRPr lang="en-US" dirty="0"/>
          </a:p>
        </p:txBody>
      </p:sp>
      <p:pic>
        <p:nvPicPr>
          <p:cNvPr id="4" name="Google Shape;145;p17" descr="Presentation Slides-06.png">
            <a:extLst>
              <a:ext uri="{FF2B5EF4-FFF2-40B4-BE49-F238E27FC236}">
                <a16:creationId xmlns:a16="http://schemas.microsoft.com/office/drawing/2014/main" id="{38CE760D-5A09-36A9-5FDA-FFB2C9812B04}"/>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
        <p:nvSpPr>
          <p:cNvPr id="5" name="Arrow: Left 4">
            <a:extLst>
              <a:ext uri="{FF2B5EF4-FFF2-40B4-BE49-F238E27FC236}">
                <a16:creationId xmlns:a16="http://schemas.microsoft.com/office/drawing/2014/main" id="{B3F8D8BC-DF6F-E0C8-6594-366693B6E820}"/>
              </a:ext>
            </a:extLst>
          </p:cNvPr>
          <p:cNvSpPr/>
          <p:nvPr/>
        </p:nvSpPr>
        <p:spPr>
          <a:xfrm>
            <a:off x="11785600" y="3945466"/>
            <a:ext cx="1557958" cy="533400"/>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9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C0A-188F-1449-47E8-511D71E72574}"/>
              </a:ext>
            </a:extLst>
          </p:cNvPr>
          <p:cNvSpPr>
            <a:spLocks noGrp="1"/>
          </p:cNvSpPr>
          <p:nvPr>
            <p:ph type="title"/>
          </p:nvPr>
        </p:nvSpPr>
        <p:spPr>
          <a:solidFill>
            <a:schemeClr val="bg1">
              <a:lumMod val="95000"/>
            </a:schemeClr>
          </a:solidFill>
        </p:spPr>
        <p:txBody>
          <a:bodyPr>
            <a:normAutofit/>
          </a:bodyPr>
          <a:lstStyle/>
          <a:p>
            <a:pPr algn="l"/>
            <a:r>
              <a:rPr lang="en-US" sz="3600" dirty="0"/>
              <a:t>Q4: What is the date by which FLA Return should be filed?</a:t>
            </a:r>
          </a:p>
        </p:txBody>
      </p:sp>
      <p:sp>
        <p:nvSpPr>
          <p:cNvPr id="3" name="Text Placeholder 2">
            <a:extLst>
              <a:ext uri="{FF2B5EF4-FFF2-40B4-BE49-F238E27FC236}">
                <a16:creationId xmlns:a16="http://schemas.microsoft.com/office/drawing/2014/main" id="{4AFEF735-FE65-CA0C-22C1-028DE63A87F9}"/>
              </a:ext>
            </a:extLst>
          </p:cNvPr>
          <p:cNvSpPr>
            <a:spLocks noGrp="1"/>
          </p:cNvSpPr>
          <p:nvPr>
            <p:ph idx="1"/>
          </p:nvPr>
        </p:nvSpPr>
        <p:spPr>
          <a:xfrm>
            <a:off x="870374" y="3437466"/>
            <a:ext cx="12618720" cy="4211955"/>
          </a:xfrm>
        </p:spPr>
        <p:txBody>
          <a:bodyPr/>
          <a:lstStyle/>
          <a:p>
            <a:pPr marL="742950" indent="-742950">
              <a:buFont typeface="+mj-lt"/>
              <a:buAutoNum type="alphaUcPeriod"/>
            </a:pPr>
            <a:r>
              <a:rPr lang="en-US" sz="3600" dirty="0"/>
              <a:t>September 30</a:t>
            </a:r>
          </a:p>
          <a:p>
            <a:pPr marL="742950" indent="-742950">
              <a:buFont typeface="+mj-lt"/>
              <a:buAutoNum type="alphaUcPeriod"/>
            </a:pPr>
            <a:r>
              <a:rPr lang="en-US" sz="3600" dirty="0"/>
              <a:t>October 15</a:t>
            </a:r>
          </a:p>
          <a:p>
            <a:pPr marL="742950" indent="-742950">
              <a:buFont typeface="+mj-lt"/>
              <a:buAutoNum type="alphaUcPeriod"/>
            </a:pPr>
            <a:r>
              <a:rPr lang="en-US" sz="3600" dirty="0"/>
              <a:t>July 31</a:t>
            </a:r>
          </a:p>
          <a:p>
            <a:pPr marL="742950" indent="-742950">
              <a:buFont typeface="+mj-lt"/>
              <a:buAutoNum type="alphaUcPeriod"/>
            </a:pPr>
            <a:r>
              <a:rPr lang="en-US" sz="3600" dirty="0"/>
              <a:t>July 15</a:t>
            </a:r>
            <a:endParaRPr lang="en-US" dirty="0"/>
          </a:p>
          <a:p>
            <a:endParaRPr lang="en-US" dirty="0"/>
          </a:p>
        </p:txBody>
      </p:sp>
      <p:pic>
        <p:nvPicPr>
          <p:cNvPr id="4" name="Google Shape;145;p17" descr="Presentation Slides-06.png">
            <a:extLst>
              <a:ext uri="{FF2B5EF4-FFF2-40B4-BE49-F238E27FC236}">
                <a16:creationId xmlns:a16="http://schemas.microsoft.com/office/drawing/2014/main" id="{32B43AAC-6912-F190-A9F8-9E011831117D}"/>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
        <p:nvSpPr>
          <p:cNvPr id="5" name="Arrow: Left 4">
            <a:extLst>
              <a:ext uri="{FF2B5EF4-FFF2-40B4-BE49-F238E27FC236}">
                <a16:creationId xmlns:a16="http://schemas.microsoft.com/office/drawing/2014/main" id="{85B9A0D4-22EC-D11F-3107-2EF71324B833}"/>
              </a:ext>
            </a:extLst>
          </p:cNvPr>
          <p:cNvSpPr/>
          <p:nvPr/>
        </p:nvSpPr>
        <p:spPr>
          <a:xfrm>
            <a:off x="7315200" y="5543443"/>
            <a:ext cx="1744134" cy="406400"/>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b="1">
              <a:ln w="12700">
                <a:solidFill>
                  <a:schemeClr val="accent5"/>
                </a:solidFill>
                <a:prstDash val="solid"/>
              </a:ln>
              <a:pattFill prst="ltDnDiag">
                <a:fgClr>
                  <a:schemeClr val="accent5">
                    <a:lumMod val="60000"/>
                    <a:lumOff val="40000"/>
                  </a:schemeClr>
                </a:fgClr>
                <a:bgClr>
                  <a:schemeClr val="bg1"/>
                </a:bgClr>
              </a:pattFill>
            </a:endParaRPr>
          </a:p>
        </p:txBody>
      </p:sp>
    </p:spTree>
    <p:extLst>
      <p:ext uri="{BB962C8B-B14F-4D97-AF65-F5344CB8AC3E}">
        <p14:creationId xmlns:p14="http://schemas.microsoft.com/office/powerpoint/2010/main" val="11360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95" name="Google Shape;95;p14" descr="D:\Anuradha 2018\2021\Verendra Kalra &amp; Co\Presentation Slides\JPG\Presentation Slides-01.jpg"/>
          <p:cNvPicPr preferRelativeResize="0"/>
          <p:nvPr/>
        </p:nvPicPr>
        <p:blipFill rotWithShape="1">
          <a:blip r:embed="rId3">
            <a:alphaModFix/>
          </a:blip>
          <a:srcRect/>
          <a:stretch/>
        </p:blipFill>
        <p:spPr>
          <a:xfrm>
            <a:off x="0" y="-11700"/>
            <a:ext cx="14630399" cy="8229600"/>
          </a:xfrm>
          <a:prstGeom prst="rect">
            <a:avLst/>
          </a:prstGeom>
          <a:noFill/>
          <a:ln>
            <a:noFill/>
          </a:ln>
        </p:spPr>
      </p:pic>
      <p:sp>
        <p:nvSpPr>
          <p:cNvPr id="96" name="Google Shape;96;p14"/>
          <p:cNvSpPr txBox="1"/>
          <p:nvPr/>
        </p:nvSpPr>
        <p:spPr>
          <a:xfrm>
            <a:off x="710607" y="2261796"/>
            <a:ext cx="3564501"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585852"/>
                </a:solidFill>
                <a:latin typeface="Roboto" panose="02000000000000000000" pitchFamily="2" charset="0"/>
                <a:ea typeface="Roboto" panose="02000000000000000000" pitchFamily="2" charset="0"/>
                <a:cs typeface="Roboto"/>
                <a:sym typeface="Roboto"/>
              </a:rPr>
              <a:t>FEMA Overview &amp; Basic Compliances</a:t>
            </a:r>
          </a:p>
        </p:txBody>
      </p:sp>
      <p:pic>
        <p:nvPicPr>
          <p:cNvPr id="99" name="Google Shape;99;p14" descr="Presentation Slides-06.png"/>
          <p:cNvPicPr preferRelativeResize="0"/>
          <p:nvPr/>
        </p:nvPicPr>
        <p:blipFill rotWithShape="1">
          <a:blip r:embed="rId4">
            <a:alphaModFix/>
          </a:blip>
          <a:srcRect/>
          <a:stretch/>
        </p:blipFill>
        <p:spPr>
          <a:xfrm>
            <a:off x="13868400" y="228600"/>
            <a:ext cx="539514" cy="533400"/>
          </a:xfrm>
          <a:prstGeom prst="rect">
            <a:avLst/>
          </a:prstGeom>
          <a:noFill/>
          <a:ln>
            <a:noFill/>
          </a:ln>
        </p:spPr>
      </p:pic>
      <p:sp>
        <p:nvSpPr>
          <p:cNvPr id="100" name="Google Shape;100;p14"/>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Google Shape;96;p14">
            <a:extLst>
              <a:ext uri="{FF2B5EF4-FFF2-40B4-BE49-F238E27FC236}">
                <a16:creationId xmlns:a16="http://schemas.microsoft.com/office/drawing/2014/main" id="{C2D72D76-7279-B39B-673F-5A17A2C699E2}"/>
              </a:ext>
            </a:extLst>
          </p:cNvPr>
          <p:cNvSpPr txBox="1"/>
          <p:nvPr/>
        </p:nvSpPr>
        <p:spPr>
          <a:xfrm>
            <a:off x="710607" y="1076156"/>
            <a:ext cx="573322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Topic Description</a:t>
            </a:r>
            <a:endParaRPr sz="4000" b="1" dirty="0">
              <a:solidFill>
                <a:srgbClr val="585852"/>
              </a:solidFill>
              <a:latin typeface="Roboto"/>
              <a:ea typeface="Roboto"/>
              <a:cs typeface="Roboto"/>
              <a:sym typeface="Roboto"/>
            </a:endParaRPr>
          </a:p>
        </p:txBody>
      </p:sp>
      <p:sp>
        <p:nvSpPr>
          <p:cNvPr id="3" name="Google Shape;97;p14">
            <a:extLst>
              <a:ext uri="{FF2B5EF4-FFF2-40B4-BE49-F238E27FC236}">
                <a16:creationId xmlns:a16="http://schemas.microsoft.com/office/drawing/2014/main" id="{1CF3476D-66EC-BBFB-0F73-2A166602AE16}"/>
              </a:ext>
            </a:extLst>
          </p:cNvPr>
          <p:cNvSpPr/>
          <p:nvPr/>
        </p:nvSpPr>
        <p:spPr>
          <a:xfrm>
            <a:off x="868546" y="1795702"/>
            <a:ext cx="4015425" cy="53258"/>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E3C0-C672-78BC-4839-3F6214A46A0F}"/>
              </a:ext>
            </a:extLst>
          </p:cNvPr>
          <p:cNvSpPr>
            <a:spLocks noGrp="1"/>
          </p:cNvSpPr>
          <p:nvPr>
            <p:ph type="title"/>
          </p:nvPr>
        </p:nvSpPr>
        <p:spPr>
          <a:xfrm>
            <a:off x="1005840" y="438149"/>
            <a:ext cx="12618720" cy="2389717"/>
          </a:xfrm>
          <a:solidFill>
            <a:schemeClr val="bg1">
              <a:lumMod val="95000"/>
            </a:schemeClr>
          </a:solidFill>
        </p:spPr>
        <p:txBody>
          <a:bodyPr>
            <a:normAutofit/>
          </a:bodyPr>
          <a:lstStyle/>
          <a:p>
            <a:pPr algn="l"/>
            <a:r>
              <a:rPr lang="en-US" sz="3600" dirty="0"/>
              <a:t>Q5: </a:t>
            </a:r>
            <a:r>
              <a:rPr lang="en-US" sz="3600" dirty="0" err="1"/>
              <a:t>Mr</a:t>
            </a:r>
            <a:r>
              <a:rPr lang="en-US" sz="3600" dirty="0"/>
              <a:t> Andley a person wants to visit India as a tourist, which account can he open and for how much period(i.e. years or months)?</a:t>
            </a:r>
          </a:p>
        </p:txBody>
      </p:sp>
      <p:sp>
        <p:nvSpPr>
          <p:cNvPr id="3" name="Text Placeholder 2">
            <a:extLst>
              <a:ext uri="{FF2B5EF4-FFF2-40B4-BE49-F238E27FC236}">
                <a16:creationId xmlns:a16="http://schemas.microsoft.com/office/drawing/2014/main" id="{34980279-197B-784F-9B9D-75CAA305B79D}"/>
              </a:ext>
            </a:extLst>
          </p:cNvPr>
          <p:cNvSpPr>
            <a:spLocks noGrp="1"/>
          </p:cNvSpPr>
          <p:nvPr>
            <p:ph idx="1"/>
          </p:nvPr>
        </p:nvSpPr>
        <p:spPr>
          <a:xfrm>
            <a:off x="1005840" y="3708400"/>
            <a:ext cx="12618720" cy="897467"/>
          </a:xfrm>
          <a:solidFill>
            <a:schemeClr val="accent6">
              <a:lumMod val="20000"/>
              <a:lumOff val="80000"/>
            </a:schemeClr>
          </a:solidFill>
        </p:spPr>
        <p:txBody>
          <a:bodyPr/>
          <a:lstStyle/>
          <a:p>
            <a:pPr marL="0" indent="0" algn="ctr">
              <a:buNone/>
            </a:pPr>
            <a:r>
              <a:rPr lang="en-US" b="1" dirty="0">
                <a:solidFill>
                  <a:srgbClr val="7030A0"/>
                </a:solidFill>
              </a:rPr>
              <a:t>NRO a/c for a period not exceeding 6 months</a:t>
            </a:r>
          </a:p>
          <a:p>
            <a:endParaRPr lang="en-US" dirty="0"/>
          </a:p>
        </p:txBody>
      </p:sp>
      <p:pic>
        <p:nvPicPr>
          <p:cNvPr id="4" name="Google Shape;145;p17" descr="Presentation Slides-06.png">
            <a:extLst>
              <a:ext uri="{FF2B5EF4-FFF2-40B4-BE49-F238E27FC236}">
                <a16:creationId xmlns:a16="http://schemas.microsoft.com/office/drawing/2014/main" id="{5D63A5AD-D639-DEA9-48D0-CA8095CE3B5D}"/>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Tree>
    <p:extLst>
      <p:ext uri="{BB962C8B-B14F-4D97-AF65-F5344CB8AC3E}">
        <p14:creationId xmlns:p14="http://schemas.microsoft.com/office/powerpoint/2010/main" val="76331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CE285-B2CE-9752-0FBE-F01C4FAD3BB0}"/>
              </a:ext>
            </a:extLst>
          </p:cNvPr>
          <p:cNvSpPr>
            <a:spLocks noGrp="1"/>
          </p:cNvSpPr>
          <p:nvPr>
            <p:ph type="title"/>
          </p:nvPr>
        </p:nvSpPr>
        <p:spPr>
          <a:xfrm>
            <a:off x="751840" y="495300"/>
            <a:ext cx="12618720" cy="1590676"/>
          </a:xfrm>
          <a:solidFill>
            <a:schemeClr val="bg1">
              <a:lumMod val="95000"/>
            </a:schemeClr>
          </a:solidFill>
        </p:spPr>
        <p:txBody>
          <a:bodyPr>
            <a:normAutofit/>
          </a:bodyPr>
          <a:lstStyle/>
          <a:p>
            <a:pPr algn="l"/>
            <a:r>
              <a:rPr lang="en-US" sz="3600" dirty="0"/>
              <a:t>Q6: Out of the following, which resident individual can open a foreign currency account outside India?</a:t>
            </a:r>
          </a:p>
        </p:txBody>
      </p:sp>
      <p:sp>
        <p:nvSpPr>
          <p:cNvPr id="3" name="Text Placeholder 2">
            <a:extLst>
              <a:ext uri="{FF2B5EF4-FFF2-40B4-BE49-F238E27FC236}">
                <a16:creationId xmlns:a16="http://schemas.microsoft.com/office/drawing/2014/main" id="{DC1A7D49-2B55-1466-F968-C1617273E46F}"/>
              </a:ext>
            </a:extLst>
          </p:cNvPr>
          <p:cNvSpPr>
            <a:spLocks noGrp="1"/>
          </p:cNvSpPr>
          <p:nvPr>
            <p:ph idx="1"/>
          </p:nvPr>
        </p:nvSpPr>
        <p:spPr>
          <a:xfrm>
            <a:off x="1005840" y="2658532"/>
            <a:ext cx="12618720" cy="4753823"/>
          </a:xfrm>
        </p:spPr>
        <p:txBody>
          <a:bodyPr/>
          <a:lstStyle/>
          <a:p>
            <a:pPr marL="514350" indent="-514350">
              <a:buFont typeface="+mj-lt"/>
              <a:buAutoNum type="alphaUcPeriod"/>
            </a:pPr>
            <a:r>
              <a:rPr lang="en-US" sz="3600" dirty="0"/>
              <a:t>A student who has gone abroad for studies</a:t>
            </a:r>
          </a:p>
          <a:p>
            <a:pPr marL="514350" indent="-514350">
              <a:buFont typeface="+mj-lt"/>
              <a:buAutoNum type="alphaUcPeriod"/>
            </a:pPr>
            <a:r>
              <a:rPr lang="en-US" sz="3600" dirty="0"/>
              <a:t>A resident who has gone to a foreign country for indefinite period</a:t>
            </a:r>
          </a:p>
          <a:p>
            <a:pPr marL="514350" indent="-514350">
              <a:buFont typeface="+mj-lt"/>
              <a:buAutoNum type="alphaUcPeriod"/>
            </a:pPr>
            <a:r>
              <a:rPr lang="en-US" sz="3600" dirty="0"/>
              <a:t>A person going abroad to participate in an exhibition/ trade fair &amp; For the purpose of sending remittances under the Liberalized Remittance Scheme.</a:t>
            </a:r>
          </a:p>
          <a:p>
            <a:pPr marL="514350" indent="-514350">
              <a:buFont typeface="+mj-lt"/>
              <a:buAutoNum type="alphaUcPeriod"/>
            </a:pPr>
            <a:r>
              <a:rPr lang="en-US" sz="3600" dirty="0"/>
              <a:t>All of the above</a:t>
            </a:r>
            <a:endParaRPr lang="en-US" dirty="0"/>
          </a:p>
          <a:p>
            <a:endParaRPr lang="en-US" dirty="0"/>
          </a:p>
        </p:txBody>
      </p:sp>
      <p:pic>
        <p:nvPicPr>
          <p:cNvPr id="4" name="Google Shape;145;p17" descr="Presentation Slides-06.png">
            <a:extLst>
              <a:ext uri="{FF2B5EF4-FFF2-40B4-BE49-F238E27FC236}">
                <a16:creationId xmlns:a16="http://schemas.microsoft.com/office/drawing/2014/main" id="{B0564D86-3414-791D-30D0-8FC9F02F27AE}"/>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
        <p:nvSpPr>
          <p:cNvPr id="5" name="Arrow: Left 4">
            <a:extLst>
              <a:ext uri="{FF2B5EF4-FFF2-40B4-BE49-F238E27FC236}">
                <a16:creationId xmlns:a16="http://schemas.microsoft.com/office/drawing/2014/main" id="{5EB7FDCE-2458-FB69-367D-EAB2DE444EC5}"/>
              </a:ext>
            </a:extLst>
          </p:cNvPr>
          <p:cNvSpPr/>
          <p:nvPr/>
        </p:nvSpPr>
        <p:spPr>
          <a:xfrm>
            <a:off x="5757333" y="6129865"/>
            <a:ext cx="1557867" cy="440267"/>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5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3304-8601-E953-08C0-214D634BDF89}"/>
              </a:ext>
            </a:extLst>
          </p:cNvPr>
          <p:cNvSpPr>
            <a:spLocks noGrp="1"/>
          </p:cNvSpPr>
          <p:nvPr>
            <p:ph type="title"/>
          </p:nvPr>
        </p:nvSpPr>
        <p:spPr>
          <a:xfrm>
            <a:off x="1005840" y="438149"/>
            <a:ext cx="12618720" cy="2542118"/>
          </a:xfrm>
          <a:solidFill>
            <a:schemeClr val="bg1">
              <a:lumMod val="95000"/>
            </a:schemeClr>
          </a:solidFill>
        </p:spPr>
        <p:txBody>
          <a:bodyPr>
            <a:noAutofit/>
          </a:bodyPr>
          <a:lstStyle/>
          <a:p>
            <a:r>
              <a:rPr lang="en-US" sz="3600" dirty="0"/>
              <a:t>Q7: </a:t>
            </a:r>
            <a:r>
              <a:rPr lang="en-US" sz="3600" dirty="0" err="1"/>
              <a:t>Ms</a:t>
            </a:r>
            <a:r>
              <a:rPr lang="en-US" sz="3600" dirty="0"/>
              <a:t> Aradhana had resided in India during FY 2021-22 for less than 183 days. She had come to India on April 1 2022 for business. She intends to leave the business on April 30 2023 and leave India on June 30 2023. What would be her residential status during FY 2022-23 and FY 2023-24 </a:t>
            </a:r>
            <a:r>
              <a:rPr lang="en-US" sz="3600" dirty="0" err="1"/>
              <a:t>upto</a:t>
            </a:r>
            <a:r>
              <a:rPr lang="en-US" sz="3600" dirty="0"/>
              <a:t> the date of departure?</a:t>
            </a:r>
          </a:p>
        </p:txBody>
      </p:sp>
      <p:sp>
        <p:nvSpPr>
          <p:cNvPr id="3" name="Content Placeholder 2">
            <a:extLst>
              <a:ext uri="{FF2B5EF4-FFF2-40B4-BE49-F238E27FC236}">
                <a16:creationId xmlns:a16="http://schemas.microsoft.com/office/drawing/2014/main" id="{5F754DAB-ABEF-AD9C-9DB3-3AAEF5832FA3}"/>
              </a:ext>
            </a:extLst>
          </p:cNvPr>
          <p:cNvSpPr>
            <a:spLocks noGrp="1"/>
          </p:cNvSpPr>
          <p:nvPr>
            <p:ph idx="1"/>
          </p:nvPr>
        </p:nvSpPr>
        <p:spPr>
          <a:xfrm>
            <a:off x="1005840" y="4318000"/>
            <a:ext cx="12618720" cy="3094356"/>
          </a:xfrm>
        </p:spPr>
        <p:txBody>
          <a:bodyPr>
            <a:normAutofit/>
          </a:bodyPr>
          <a:lstStyle/>
          <a:p>
            <a:pPr marL="0" algn="l" rtl="0" eaLnBrk="1" fontAlgn="t" latinLnBrk="0" hangingPunct="1">
              <a:spcBef>
                <a:spcPts val="0"/>
              </a:spcBef>
              <a:spcAft>
                <a:spcPts val="0"/>
              </a:spcAft>
            </a:pPr>
            <a:r>
              <a:rPr lang="en-US" sz="2800" b="1" i="0" u="none" strike="noStrike" kern="1200" dirty="0">
                <a:solidFill>
                  <a:srgbClr val="FFFFFF"/>
                </a:solidFill>
                <a:effectLst/>
                <a:latin typeface="Calibri" panose="020F0502020204030204" pitchFamily="34" charset="0"/>
              </a:rPr>
              <a:t>No of Days of Stay in FY</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800" b="1" i="0" u="none" strike="noStrike" kern="1200" dirty="0">
                <a:solidFill>
                  <a:srgbClr val="FFFFFF"/>
                </a:solidFill>
                <a:effectLst/>
                <a:latin typeface="Calibri" panose="020F0502020204030204" pitchFamily="34" charset="0"/>
              </a:rPr>
              <a:t>Previous FY</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800" b="1" i="0" u="none" strike="noStrike" kern="1200" dirty="0">
                <a:solidFill>
                  <a:srgbClr val="FFFFFF"/>
                </a:solidFill>
                <a:effectLst/>
                <a:latin typeface="Calibri" panose="020F0502020204030204" pitchFamily="34" charset="0"/>
              </a:rPr>
              <a:t>Financial Year</a:t>
            </a:r>
            <a:endParaRPr lang="en-US" sz="2000" b="0" i="0" u="none" strike="noStrike" dirty="0">
              <a:effectLst/>
              <a:latin typeface="Arial" panose="020B0604020202020204" pitchFamily="34" charset="0"/>
            </a:endParaRPr>
          </a:p>
        </p:txBody>
      </p:sp>
      <p:graphicFrame>
        <p:nvGraphicFramePr>
          <p:cNvPr id="4" name="Table 4">
            <a:extLst>
              <a:ext uri="{FF2B5EF4-FFF2-40B4-BE49-F238E27FC236}">
                <a16:creationId xmlns:a16="http://schemas.microsoft.com/office/drawing/2014/main" id="{691AF3A9-8582-9398-2163-2FE02F8BD00F}"/>
              </a:ext>
            </a:extLst>
          </p:cNvPr>
          <p:cNvGraphicFramePr>
            <a:graphicFrameLocks noGrp="1"/>
          </p:cNvGraphicFramePr>
          <p:nvPr>
            <p:extLst>
              <p:ext uri="{D42A27DB-BD31-4B8C-83A1-F6EECF244321}">
                <p14:modId xmlns:p14="http://schemas.microsoft.com/office/powerpoint/2010/main" val="2183346806"/>
              </p:ext>
            </p:extLst>
          </p:nvPr>
        </p:nvGraphicFramePr>
        <p:xfrm>
          <a:off x="1286933" y="4603306"/>
          <a:ext cx="12337624" cy="2808426"/>
        </p:xfrm>
        <a:graphic>
          <a:graphicData uri="http://schemas.openxmlformats.org/drawingml/2006/table">
            <a:tbl>
              <a:tblPr firstRow="1" bandRow="1">
                <a:tableStyleId>{5C22544A-7EE6-4342-B048-85BDC9FD1C3A}</a:tableStyleId>
              </a:tblPr>
              <a:tblGrid>
                <a:gridCol w="3084406">
                  <a:extLst>
                    <a:ext uri="{9D8B030D-6E8A-4147-A177-3AD203B41FA5}">
                      <a16:colId xmlns:a16="http://schemas.microsoft.com/office/drawing/2014/main" val="1538092238"/>
                    </a:ext>
                  </a:extLst>
                </a:gridCol>
                <a:gridCol w="3084406">
                  <a:extLst>
                    <a:ext uri="{9D8B030D-6E8A-4147-A177-3AD203B41FA5}">
                      <a16:colId xmlns:a16="http://schemas.microsoft.com/office/drawing/2014/main" val="1255724677"/>
                    </a:ext>
                  </a:extLst>
                </a:gridCol>
                <a:gridCol w="3084406">
                  <a:extLst>
                    <a:ext uri="{9D8B030D-6E8A-4147-A177-3AD203B41FA5}">
                      <a16:colId xmlns:a16="http://schemas.microsoft.com/office/drawing/2014/main" val="3467793072"/>
                    </a:ext>
                  </a:extLst>
                </a:gridCol>
                <a:gridCol w="3084406">
                  <a:extLst>
                    <a:ext uri="{9D8B030D-6E8A-4147-A177-3AD203B41FA5}">
                      <a16:colId xmlns:a16="http://schemas.microsoft.com/office/drawing/2014/main" val="2259706583"/>
                    </a:ext>
                  </a:extLst>
                </a:gridCol>
              </a:tblGrid>
              <a:tr h="467729">
                <a:tc>
                  <a:txBody>
                    <a:bodyPr/>
                    <a:lstStyle/>
                    <a:p>
                      <a:pPr marL="0" algn="l" rtl="0" eaLnBrk="1" fontAlgn="t" latinLnBrk="0" hangingPunct="1">
                        <a:spcBef>
                          <a:spcPts val="0"/>
                        </a:spcBef>
                        <a:spcAft>
                          <a:spcPts val="0"/>
                        </a:spcAft>
                      </a:pPr>
                      <a:r>
                        <a:rPr lang="en-US" sz="2160" b="1" i="0" u="none" strike="noStrike" kern="1200" dirty="0">
                          <a:solidFill>
                            <a:srgbClr val="FFFFFF"/>
                          </a:solidFill>
                          <a:effectLst/>
                          <a:latin typeface="Calibri" panose="020F0502020204030204" pitchFamily="34" charset="0"/>
                        </a:rPr>
                        <a:t>No of Days of Stay in FY</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2160" b="1" i="0" u="none" strike="noStrike" kern="1200">
                          <a:solidFill>
                            <a:srgbClr val="FFFFFF"/>
                          </a:solidFill>
                          <a:effectLst/>
                          <a:latin typeface="Calibri" panose="020F0502020204030204" pitchFamily="34" charset="0"/>
                        </a:rPr>
                        <a:t>Previous FY</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2160" b="1" i="0" u="none" strike="noStrike" kern="1200" dirty="0">
                          <a:solidFill>
                            <a:srgbClr val="FFFFFF"/>
                          </a:solidFill>
                          <a:effectLst/>
                          <a:latin typeface="Calibri" panose="020F0502020204030204" pitchFamily="34" charset="0"/>
                        </a:rPr>
                        <a:t>Current Financial Year</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2160" b="1" i="0" u="none" strike="noStrike" kern="1200">
                          <a:solidFill>
                            <a:srgbClr val="FFFFFF"/>
                          </a:solidFill>
                          <a:effectLst/>
                          <a:latin typeface="Calibri" panose="020F0502020204030204" pitchFamily="34" charset="0"/>
                        </a:rPr>
                        <a:t>Residential Status</a:t>
                      </a: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2904901699"/>
                  </a:ext>
                </a:extLst>
              </a:tr>
              <a:tr h="665468">
                <a:tc>
                  <a:txBody>
                    <a:bodyPr/>
                    <a:lstStyle/>
                    <a:p>
                      <a:pPr marL="0" algn="l" rtl="0" eaLnBrk="1" fontAlgn="t" latinLnBrk="0" hangingPunct="1">
                        <a:spcBef>
                          <a:spcPts val="0"/>
                        </a:spcBef>
                        <a:spcAft>
                          <a:spcPts val="0"/>
                        </a:spcAft>
                      </a:pPr>
                      <a:r>
                        <a:rPr lang="en-US" sz="3200" b="0" i="0" u="none" strike="noStrike" kern="1200" dirty="0">
                          <a:solidFill>
                            <a:srgbClr val="000000"/>
                          </a:solidFill>
                          <a:effectLst/>
                          <a:latin typeface="Calibri" panose="020F0502020204030204" pitchFamily="34" charset="0"/>
                        </a:rPr>
                        <a:t>Less than 183 days</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3200" b="0" i="0" u="none" strike="noStrike" kern="1200" dirty="0">
                          <a:solidFill>
                            <a:srgbClr val="000000"/>
                          </a:solidFill>
                          <a:effectLst/>
                          <a:latin typeface="Calibri" panose="020F0502020204030204" pitchFamily="34" charset="0"/>
                        </a:rPr>
                        <a:t>2021-22</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3200" b="0" i="0" u="none" strike="noStrike" kern="1200" dirty="0">
                          <a:solidFill>
                            <a:srgbClr val="000000"/>
                          </a:solidFill>
                          <a:effectLst/>
                          <a:latin typeface="Calibri" panose="020F0502020204030204" pitchFamily="34" charset="0"/>
                        </a:rPr>
                        <a:t>2022-23</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3200" b="0" i="0" u="none" strike="noStrike" kern="1200" dirty="0">
                          <a:solidFill>
                            <a:srgbClr val="000000"/>
                          </a:solidFill>
                          <a:effectLst/>
                          <a:latin typeface="Calibri" panose="020F0502020204030204" pitchFamily="34" charset="0"/>
                        </a:rPr>
                        <a:t>PRI</a:t>
                      </a:r>
                      <a:endParaRPr lang="en-US" sz="1800" b="0" i="0" u="none" strike="noStrike" dirty="0">
                        <a:effectLst/>
                        <a:latin typeface="Arial" panose="020B0604020202020204" pitchFamily="34" charset="0"/>
                      </a:endParaRPr>
                    </a:p>
                  </a:txBody>
                  <a:tcPr/>
                </a:tc>
                <a:extLst>
                  <a:ext uri="{0D108BD9-81ED-4DB2-BD59-A6C34878D82A}">
                    <a16:rowId xmlns:a16="http://schemas.microsoft.com/office/drawing/2014/main" val="3900224919"/>
                  </a:ext>
                </a:extLst>
              </a:tr>
              <a:tr h="1273897">
                <a:tc>
                  <a:txBody>
                    <a:bodyPr/>
                    <a:lstStyle/>
                    <a:p>
                      <a:pPr marL="0" algn="l" rtl="0" eaLnBrk="1" fontAlgn="t" latinLnBrk="0" hangingPunct="1">
                        <a:spcBef>
                          <a:spcPts val="0"/>
                        </a:spcBef>
                        <a:spcAft>
                          <a:spcPts val="0"/>
                        </a:spcAft>
                      </a:pPr>
                      <a:r>
                        <a:rPr lang="en-US" sz="3200" b="0" i="0" u="none" strike="noStrike" kern="1200" dirty="0">
                          <a:solidFill>
                            <a:srgbClr val="000000"/>
                          </a:solidFill>
                          <a:effectLst/>
                          <a:latin typeface="Calibri" panose="020F0502020204030204" pitchFamily="34" charset="0"/>
                        </a:rPr>
                        <a:t>More than 182 days</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3200" b="0" i="0" u="none" strike="noStrike" kern="1200" dirty="0">
                          <a:solidFill>
                            <a:srgbClr val="000000"/>
                          </a:solidFill>
                          <a:effectLst/>
                          <a:latin typeface="Calibri" panose="020F0502020204030204" pitchFamily="34" charset="0"/>
                        </a:rPr>
                        <a:t>2022-23</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3200" b="0" i="0" u="none" strike="noStrike" kern="1200" dirty="0">
                          <a:solidFill>
                            <a:srgbClr val="000000"/>
                          </a:solidFill>
                          <a:effectLst/>
                          <a:latin typeface="Calibri" panose="020F0502020204030204" pitchFamily="34" charset="0"/>
                        </a:rPr>
                        <a:t>2023-24</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3200" b="0" i="0" u="none" strike="noStrike" kern="1200" dirty="0">
                          <a:solidFill>
                            <a:srgbClr val="000000"/>
                          </a:solidFill>
                          <a:effectLst/>
                          <a:latin typeface="Calibri" panose="020F0502020204030204" pitchFamily="34" charset="0"/>
                        </a:rPr>
                        <a:t>Till 30</a:t>
                      </a:r>
                      <a:r>
                        <a:rPr lang="en-US" sz="3200" b="0" i="0" u="none" strike="noStrike" kern="1200" baseline="30000" dirty="0">
                          <a:solidFill>
                            <a:srgbClr val="000000"/>
                          </a:solidFill>
                          <a:effectLst/>
                          <a:latin typeface="Calibri" panose="020F0502020204030204" pitchFamily="34" charset="0"/>
                        </a:rPr>
                        <a:t>th  </a:t>
                      </a:r>
                      <a:r>
                        <a:rPr lang="en-US" sz="3200" b="0" i="0" u="none" strike="noStrike" kern="1200" dirty="0">
                          <a:solidFill>
                            <a:srgbClr val="000000"/>
                          </a:solidFill>
                          <a:effectLst/>
                          <a:latin typeface="Calibri" panose="020F0502020204030204" pitchFamily="34" charset="0"/>
                        </a:rPr>
                        <a:t>June- PRI</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3200" b="0" i="0" u="none" strike="noStrike" kern="1200" dirty="0">
                          <a:solidFill>
                            <a:srgbClr val="000000"/>
                          </a:solidFill>
                          <a:effectLst/>
                          <a:latin typeface="Calibri" panose="020F0502020204030204" pitchFamily="34" charset="0"/>
                        </a:rPr>
                        <a:t>After that PROI</a:t>
                      </a:r>
                      <a:endParaRPr lang="en-US" sz="1800" b="0" i="0" u="none" strike="noStrike" dirty="0">
                        <a:effectLst/>
                        <a:latin typeface="Arial" panose="020B0604020202020204" pitchFamily="34" charset="0"/>
                      </a:endParaRPr>
                    </a:p>
                  </a:txBody>
                  <a:tcPr/>
                </a:tc>
                <a:extLst>
                  <a:ext uri="{0D108BD9-81ED-4DB2-BD59-A6C34878D82A}">
                    <a16:rowId xmlns:a16="http://schemas.microsoft.com/office/drawing/2014/main" val="4256137831"/>
                  </a:ext>
                </a:extLst>
              </a:tr>
            </a:tbl>
          </a:graphicData>
        </a:graphic>
      </p:graphicFrame>
      <p:pic>
        <p:nvPicPr>
          <p:cNvPr id="5" name="Google Shape;145;p17" descr="Presentation Slides-06.png">
            <a:extLst>
              <a:ext uri="{FF2B5EF4-FFF2-40B4-BE49-F238E27FC236}">
                <a16:creationId xmlns:a16="http://schemas.microsoft.com/office/drawing/2014/main" id="{8AA178B3-0364-3D4A-9DC6-226743E95EB9}"/>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Tree>
    <p:extLst>
      <p:ext uri="{BB962C8B-B14F-4D97-AF65-F5344CB8AC3E}">
        <p14:creationId xmlns:p14="http://schemas.microsoft.com/office/powerpoint/2010/main" val="345712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D820-A5EF-EE99-7AE5-C4641CDEEFF4}"/>
              </a:ext>
            </a:extLst>
          </p:cNvPr>
          <p:cNvSpPr>
            <a:spLocks noGrp="1"/>
          </p:cNvSpPr>
          <p:nvPr>
            <p:ph type="title"/>
          </p:nvPr>
        </p:nvSpPr>
        <p:spPr>
          <a:solidFill>
            <a:schemeClr val="bg1">
              <a:lumMod val="95000"/>
            </a:schemeClr>
          </a:solidFill>
        </p:spPr>
        <p:txBody>
          <a:bodyPr>
            <a:normAutofit/>
          </a:bodyPr>
          <a:lstStyle/>
          <a:p>
            <a:r>
              <a:rPr lang="en-US" sz="3600" dirty="0"/>
              <a:t>Q8: What is the period within which APR should be filed with RBI?</a:t>
            </a:r>
          </a:p>
        </p:txBody>
      </p:sp>
      <p:sp>
        <p:nvSpPr>
          <p:cNvPr id="3" name="Content Placeholder 2">
            <a:extLst>
              <a:ext uri="{FF2B5EF4-FFF2-40B4-BE49-F238E27FC236}">
                <a16:creationId xmlns:a16="http://schemas.microsoft.com/office/drawing/2014/main" id="{DB5D3F75-BB10-03AB-94E0-DA7879A07EBD}"/>
              </a:ext>
            </a:extLst>
          </p:cNvPr>
          <p:cNvSpPr>
            <a:spLocks noGrp="1"/>
          </p:cNvSpPr>
          <p:nvPr>
            <p:ph idx="1"/>
          </p:nvPr>
        </p:nvSpPr>
        <p:spPr>
          <a:xfrm>
            <a:off x="1005840" y="3657600"/>
            <a:ext cx="12618720" cy="3754755"/>
          </a:xfrm>
        </p:spPr>
        <p:txBody>
          <a:bodyPr/>
          <a:lstStyle/>
          <a:p>
            <a:pPr marL="742950" indent="-742950">
              <a:buFont typeface="+mj-lt"/>
              <a:buAutoNum type="alphaUcPeriod"/>
            </a:pPr>
            <a:r>
              <a:rPr lang="en-US" sz="3200" dirty="0"/>
              <a:t>Withing 6 months from the end of Financial Year</a:t>
            </a:r>
          </a:p>
          <a:p>
            <a:pPr marL="742950" indent="-742950">
              <a:buFont typeface="+mj-lt"/>
              <a:buAutoNum type="alphaUcPeriod"/>
            </a:pPr>
            <a:r>
              <a:rPr lang="en-US" sz="3200" dirty="0"/>
              <a:t>Withing 3 months from the end of Financial Year</a:t>
            </a:r>
          </a:p>
          <a:p>
            <a:pPr marL="742950" indent="-742950">
              <a:buFont typeface="+mj-lt"/>
              <a:buAutoNum type="alphaUcPeriod"/>
            </a:pPr>
            <a:r>
              <a:rPr lang="en-US" sz="3200" dirty="0"/>
              <a:t>Withing 12 months from the end of Financial Year</a:t>
            </a:r>
          </a:p>
          <a:p>
            <a:pPr marL="742950" indent="-742950">
              <a:buFont typeface="+mj-lt"/>
              <a:buAutoNum type="alphaUcPeriod"/>
            </a:pPr>
            <a:r>
              <a:rPr lang="en-US" sz="3200" dirty="0"/>
              <a:t>Withing 9 months from the end of Financial Year</a:t>
            </a:r>
          </a:p>
          <a:p>
            <a:endParaRPr lang="en-US" dirty="0"/>
          </a:p>
        </p:txBody>
      </p:sp>
      <p:sp>
        <p:nvSpPr>
          <p:cNvPr id="4" name="Arrow: Left 3">
            <a:extLst>
              <a:ext uri="{FF2B5EF4-FFF2-40B4-BE49-F238E27FC236}">
                <a16:creationId xmlns:a16="http://schemas.microsoft.com/office/drawing/2014/main" id="{C8CAD902-D6EE-79A7-A6AB-D5CB933207B7}"/>
              </a:ext>
            </a:extLst>
          </p:cNvPr>
          <p:cNvSpPr/>
          <p:nvPr/>
        </p:nvSpPr>
        <p:spPr>
          <a:xfrm>
            <a:off x="10515599" y="5524287"/>
            <a:ext cx="1371600" cy="355600"/>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1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descr="Presentation Slides-13.jpg"/>
          <p:cNvPicPr preferRelativeResize="0"/>
          <p:nvPr/>
        </p:nvPicPr>
        <p:blipFill rotWithShape="1">
          <a:blip r:embed="rId3">
            <a:alphaModFix/>
          </a:blip>
          <a:srcRect/>
          <a:stretch/>
        </p:blipFill>
        <p:spPr>
          <a:xfrm>
            <a:off x="0" y="0"/>
            <a:ext cx="14630400" cy="8229600"/>
          </a:xfrm>
          <a:prstGeom prst="rect">
            <a:avLst/>
          </a:prstGeom>
          <a:noFill/>
          <a:ln>
            <a:noFill/>
          </a:ln>
        </p:spPr>
      </p:pic>
      <p:pic>
        <p:nvPicPr>
          <p:cNvPr id="156" name="Google Shape;156;p18" descr="D:\Anuradha 2018\2021\Verendra Kalra &amp; Co\FINAL LOGO\VK&amp;CO\PNG\Verendra Kalra &amp; Co Logo-01.png"/>
          <p:cNvPicPr preferRelativeResize="0"/>
          <p:nvPr/>
        </p:nvPicPr>
        <p:blipFill rotWithShape="1">
          <a:blip r:embed="rId4">
            <a:alphaModFix/>
          </a:blip>
          <a:srcRect/>
          <a:stretch/>
        </p:blipFill>
        <p:spPr>
          <a:xfrm>
            <a:off x="11864469" y="304800"/>
            <a:ext cx="2384777" cy="990600"/>
          </a:xfrm>
          <a:prstGeom prst="rect">
            <a:avLst/>
          </a:prstGeom>
          <a:noFill/>
          <a:ln>
            <a:noFill/>
          </a:ln>
        </p:spPr>
      </p:pic>
      <p:sp>
        <p:nvSpPr>
          <p:cNvPr id="157" name="Google Shape;157;p18"/>
          <p:cNvSpPr txBox="1"/>
          <p:nvPr/>
        </p:nvSpPr>
        <p:spPr>
          <a:xfrm>
            <a:off x="856892" y="1143000"/>
            <a:ext cx="26404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Roboto"/>
                <a:ea typeface="Roboto"/>
                <a:cs typeface="Roboto"/>
                <a:sym typeface="Roboto"/>
              </a:rPr>
              <a:t>Thank You</a:t>
            </a:r>
            <a:endParaRPr sz="4000" b="1">
              <a:solidFill>
                <a:schemeClr val="lt1"/>
              </a:solidFill>
              <a:latin typeface="Roboto"/>
              <a:ea typeface="Roboto"/>
              <a:cs typeface="Roboto"/>
              <a:sym typeface="Roboto"/>
            </a:endParaRPr>
          </a:p>
        </p:txBody>
      </p:sp>
      <p:sp>
        <p:nvSpPr>
          <p:cNvPr id="158" name="Google Shape;158;p18"/>
          <p:cNvSpPr/>
          <p:nvPr/>
        </p:nvSpPr>
        <p:spPr>
          <a:xfrm>
            <a:off x="933092" y="1905000"/>
            <a:ext cx="241970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9" name="Google Shape;159;p18"/>
          <p:cNvSpPr txBox="1"/>
          <p:nvPr/>
        </p:nvSpPr>
        <p:spPr>
          <a:xfrm>
            <a:off x="838200" y="2667000"/>
            <a:ext cx="2512226" cy="11721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3rd Floor, MJ Tower,</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55, Rajpur Road,</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Dehradun - 248001</a:t>
            </a:r>
            <a:endParaRPr sz="2000">
              <a:solidFill>
                <a:schemeClr val="lt1"/>
              </a:solidFill>
              <a:latin typeface="Roboto"/>
              <a:ea typeface="Roboto"/>
              <a:cs typeface="Roboto"/>
              <a:sym typeface="Roboto"/>
            </a:endParaRPr>
          </a:p>
        </p:txBody>
      </p:sp>
      <p:cxnSp>
        <p:nvCxnSpPr>
          <p:cNvPr id="160" name="Google Shape;160;p18"/>
          <p:cNvCxnSpPr/>
          <p:nvPr/>
        </p:nvCxnSpPr>
        <p:spPr>
          <a:xfrm rot="5400000">
            <a:off x="2972594" y="3276600"/>
            <a:ext cx="1219200" cy="1588"/>
          </a:xfrm>
          <a:prstGeom prst="straightConnector1">
            <a:avLst/>
          </a:prstGeom>
          <a:noFill/>
          <a:ln w="9525" cap="flat" cmpd="sng">
            <a:solidFill>
              <a:schemeClr val="lt1"/>
            </a:solidFill>
            <a:prstDash val="solid"/>
            <a:round/>
            <a:headEnd type="none" w="sm" len="sm"/>
            <a:tailEnd type="none" w="sm" len="sm"/>
          </a:ln>
        </p:spPr>
      </p:cxnSp>
      <p:sp>
        <p:nvSpPr>
          <p:cNvPr id="161" name="Google Shape;161;p18"/>
          <p:cNvSpPr txBox="1"/>
          <p:nvPr/>
        </p:nvSpPr>
        <p:spPr>
          <a:xfrm>
            <a:off x="3742268" y="2667000"/>
            <a:ext cx="295778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T:</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+91.135.2743283</a:t>
            </a:r>
            <a:endParaRPr dirty="0"/>
          </a:p>
          <a:p>
            <a:pPr marL="0" marR="0" lvl="0" indent="0" algn="l" rtl="0">
              <a:lnSpc>
                <a:spcPct val="120000"/>
              </a:lnSpc>
              <a:spcBef>
                <a:spcPts val="0"/>
              </a:spcBef>
              <a:spcAft>
                <a:spcPts val="0"/>
              </a:spcAft>
              <a:buNone/>
            </a:pPr>
            <a:r>
              <a:rPr lang="en-US" sz="2000" dirty="0">
                <a:solidFill>
                  <a:schemeClr val="lt1"/>
                </a:solidFill>
                <a:latin typeface="Roboto"/>
                <a:ea typeface="Roboto"/>
                <a:cs typeface="Roboto"/>
                <a:sym typeface="Roboto"/>
              </a:rPr>
              <a:t>        +91.135.2747084</a:t>
            </a:r>
            <a:endParaRPr dirty="0"/>
          </a:p>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W:</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vkalra.com</a:t>
            </a:r>
            <a:endParaRPr sz="2000" dirty="0">
              <a:solidFill>
                <a:schemeClr val="lt1"/>
              </a:solidFill>
              <a:latin typeface="Roboto"/>
              <a:ea typeface="Roboto"/>
              <a:cs typeface="Roboto"/>
              <a:sym typeface="Roboto"/>
            </a:endParaRPr>
          </a:p>
        </p:txBody>
      </p:sp>
      <p:cxnSp>
        <p:nvCxnSpPr>
          <p:cNvPr id="162" name="Google Shape;162;p18"/>
          <p:cNvCxnSpPr/>
          <p:nvPr/>
        </p:nvCxnSpPr>
        <p:spPr>
          <a:xfrm rot="5400000">
            <a:off x="6096838" y="3276644"/>
            <a:ext cx="1219200" cy="1500"/>
          </a:xfrm>
          <a:prstGeom prst="straightConnector1">
            <a:avLst/>
          </a:prstGeom>
          <a:noFill/>
          <a:ln w="9525" cap="flat" cmpd="sng">
            <a:solidFill>
              <a:schemeClr val="lt1"/>
            </a:solidFill>
            <a:prstDash val="solid"/>
            <a:round/>
            <a:headEnd type="none" w="sm" len="sm"/>
            <a:tailEnd type="none" w="sm" len="sm"/>
          </a:ln>
        </p:spPr>
      </p:cxnSp>
      <p:sp>
        <p:nvSpPr>
          <p:cNvPr id="163" name="Google Shape;163;p18"/>
          <p:cNvSpPr txBox="1"/>
          <p:nvPr/>
        </p:nvSpPr>
        <p:spPr>
          <a:xfrm>
            <a:off x="6934200" y="2667000"/>
            <a:ext cx="1624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Follow us on</a:t>
            </a:r>
            <a:endParaRPr sz="2000">
              <a:solidFill>
                <a:schemeClr val="lt1"/>
              </a:solidFill>
              <a:latin typeface="Roboto"/>
              <a:ea typeface="Roboto"/>
              <a:cs typeface="Roboto"/>
              <a:sym typeface="Roboto"/>
            </a:endParaRPr>
          </a:p>
        </p:txBody>
      </p:sp>
      <p:pic>
        <p:nvPicPr>
          <p:cNvPr id="164" name="Google Shape;164;p18" descr="Icon-01.png"/>
          <p:cNvPicPr preferRelativeResize="0"/>
          <p:nvPr/>
        </p:nvPicPr>
        <p:blipFill rotWithShape="1">
          <a:blip r:embed="rId5">
            <a:alphaModFix/>
          </a:blip>
          <a:srcRect/>
          <a:stretch/>
        </p:blipFill>
        <p:spPr>
          <a:xfrm>
            <a:off x="8558363" y="2743200"/>
            <a:ext cx="1435152" cy="3047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accent6">
                  <a:lumMod val="60000"/>
                  <a:lumOff val="40000"/>
                </a:schemeClr>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3003" y="18457"/>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chemeClr val="accent6">
                    <a:lumMod val="60000"/>
                    <a:lumOff val="40000"/>
                  </a:schemeClr>
                </a:solidFill>
                <a:latin typeface="Roboto"/>
                <a:ea typeface="Roboto"/>
                <a:cs typeface="Roboto"/>
                <a:sym typeface="Roboto"/>
              </a:rPr>
              <a:t>vkalra.com</a:t>
            </a:r>
            <a:endParaRPr sz="1200" b="1">
              <a:solidFill>
                <a:schemeClr val="accent6">
                  <a:lumMod val="60000"/>
                  <a:lumOff val="40000"/>
                </a:schemeClr>
              </a:solidFill>
              <a:latin typeface="Roboto"/>
              <a:ea typeface="Roboto"/>
              <a:cs typeface="Roboto"/>
              <a:sym typeface="Roboto"/>
            </a:endParaRPr>
          </a:p>
        </p:txBody>
      </p:sp>
      <p:sp>
        <p:nvSpPr>
          <p:cNvPr id="3" name="TextBox 2">
            <a:extLst>
              <a:ext uri="{FF2B5EF4-FFF2-40B4-BE49-F238E27FC236}">
                <a16:creationId xmlns:a16="http://schemas.microsoft.com/office/drawing/2014/main" id="{605B8831-518B-27AC-0F9B-E7F22D0C8031}"/>
              </a:ext>
            </a:extLst>
          </p:cNvPr>
          <p:cNvSpPr txBox="1"/>
          <p:nvPr/>
        </p:nvSpPr>
        <p:spPr>
          <a:xfrm>
            <a:off x="1363133" y="619799"/>
            <a:ext cx="11294533" cy="646331"/>
          </a:xfrm>
          <a:prstGeom prst="rect">
            <a:avLst/>
          </a:prstGeom>
          <a:noFill/>
        </p:spPr>
        <p:txBody>
          <a:bodyPr wrap="square" rtlCol="0">
            <a:spAutoFit/>
          </a:bodyPr>
          <a:lstStyle/>
          <a:p>
            <a:pPr algn="ctr"/>
            <a:r>
              <a:rPr lang="en-US" sz="3600" b="1" u="sng" dirty="0">
                <a:solidFill>
                  <a:srgbClr val="8AAA3F"/>
                </a:solidFill>
                <a:latin typeface="Roboto" panose="02000000000000000000" pitchFamily="2" charset="0"/>
                <a:ea typeface="Roboto" panose="02000000000000000000" pitchFamily="2" charset="0"/>
              </a:rPr>
              <a:t>FERA V/S FEMA</a:t>
            </a:r>
          </a:p>
        </p:txBody>
      </p:sp>
      <p:graphicFrame>
        <p:nvGraphicFramePr>
          <p:cNvPr id="4" name="Table 3">
            <a:extLst>
              <a:ext uri="{FF2B5EF4-FFF2-40B4-BE49-F238E27FC236}">
                <a16:creationId xmlns:a16="http://schemas.microsoft.com/office/drawing/2014/main" id="{C7AB94EE-6100-62CA-CD90-FAE24146E0CA}"/>
              </a:ext>
            </a:extLst>
          </p:cNvPr>
          <p:cNvGraphicFramePr>
            <a:graphicFrameLocks noGrp="1"/>
          </p:cNvGraphicFramePr>
          <p:nvPr>
            <p:extLst>
              <p:ext uri="{D42A27DB-BD31-4B8C-83A1-F6EECF244321}">
                <p14:modId xmlns:p14="http://schemas.microsoft.com/office/powerpoint/2010/main" val="4063355544"/>
              </p:ext>
            </p:extLst>
          </p:nvPr>
        </p:nvGraphicFramePr>
        <p:xfrm>
          <a:off x="1456266" y="1771284"/>
          <a:ext cx="11108266" cy="1139952"/>
        </p:xfrm>
        <a:graphic>
          <a:graphicData uri="http://schemas.openxmlformats.org/drawingml/2006/table">
            <a:tbl>
              <a:tblPr>
                <a:tableStyleId>{68D230F3-CF80-4859-8CE7-A43EE81993B5}</a:tableStyleId>
              </a:tblPr>
              <a:tblGrid>
                <a:gridCol w="5554133">
                  <a:extLst>
                    <a:ext uri="{9D8B030D-6E8A-4147-A177-3AD203B41FA5}">
                      <a16:colId xmlns:a16="http://schemas.microsoft.com/office/drawing/2014/main" val="2099106876"/>
                    </a:ext>
                  </a:extLst>
                </a:gridCol>
                <a:gridCol w="5554133">
                  <a:extLst>
                    <a:ext uri="{9D8B030D-6E8A-4147-A177-3AD203B41FA5}">
                      <a16:colId xmlns:a16="http://schemas.microsoft.com/office/drawing/2014/main" val="3483937750"/>
                    </a:ext>
                  </a:extLst>
                </a:gridCol>
              </a:tblGrid>
              <a:tr h="0">
                <a:tc>
                  <a:txBody>
                    <a:bodyPr/>
                    <a:lstStyle/>
                    <a:p>
                      <a:pPr marL="342900" indent="-342900" fontAlgn="t">
                        <a:buFont typeface="Arial" panose="020B0604020202020204" pitchFamily="34" charset="0"/>
                        <a:buChar char="•"/>
                      </a:pPr>
                      <a:r>
                        <a:rPr lang="en-US" b="0" dirty="0">
                          <a:effectLst/>
                        </a:rPr>
                        <a:t>If there was a need for transferring of funds for external operations, then prior approval of the </a:t>
                      </a:r>
                      <a:r>
                        <a:rPr lang="en-US" b="0" u="none" strike="noStrike" dirty="0">
                          <a:solidFill>
                            <a:srgbClr val="8C69FF"/>
                          </a:solidFill>
                          <a:effectLst/>
                          <a:hlinkClick r:id="rId5"/>
                        </a:rPr>
                        <a:t>Reserve Bank of India (RBI)</a:t>
                      </a:r>
                      <a:r>
                        <a:rPr lang="en-US" b="0" dirty="0">
                          <a:effectLst/>
                        </a:rPr>
                        <a:t> is required.</a:t>
                      </a:r>
                      <a:endParaRPr lang="en-US" dirty="0">
                        <a:effectLst/>
                      </a:endParaRPr>
                    </a:p>
                  </a:txBody>
                  <a:tcPr marL="76200" marR="76200" marT="76200" marB="76200"/>
                </a:tc>
                <a:tc>
                  <a:txBody>
                    <a:bodyPr/>
                    <a:lstStyle/>
                    <a:p>
                      <a:pPr marL="342900" indent="-342900" fontAlgn="t">
                        <a:buFont typeface="Arial" panose="020B0604020202020204" pitchFamily="34" charset="0"/>
                        <a:buChar char="•"/>
                      </a:pPr>
                      <a:r>
                        <a:rPr lang="en-US" b="0" dirty="0">
                          <a:effectLst/>
                        </a:rPr>
                        <a:t>For External trade and remittances, there is no need for prior approval from the Reserve Bank of India (RBI).</a:t>
                      </a:r>
                      <a:endParaRPr lang="en-US" dirty="0">
                        <a:effectLst/>
                      </a:endParaRPr>
                    </a:p>
                  </a:txBody>
                  <a:tcPr marL="76200" marR="76200" marT="76200" marB="76200"/>
                </a:tc>
                <a:extLst>
                  <a:ext uri="{0D108BD9-81ED-4DB2-BD59-A6C34878D82A}">
                    <a16:rowId xmlns:a16="http://schemas.microsoft.com/office/drawing/2014/main" val="3885914249"/>
                  </a:ext>
                </a:extLst>
              </a:tr>
            </a:tbl>
          </a:graphicData>
        </a:graphic>
      </p:graphicFrame>
      <p:graphicFrame>
        <p:nvGraphicFramePr>
          <p:cNvPr id="5" name="Table 4">
            <a:extLst>
              <a:ext uri="{FF2B5EF4-FFF2-40B4-BE49-F238E27FC236}">
                <a16:creationId xmlns:a16="http://schemas.microsoft.com/office/drawing/2014/main" id="{571FF869-0F1A-F0ED-D127-BDF2DECFE5D4}"/>
              </a:ext>
            </a:extLst>
          </p:cNvPr>
          <p:cNvGraphicFramePr>
            <a:graphicFrameLocks noGrp="1"/>
          </p:cNvGraphicFramePr>
          <p:nvPr>
            <p:extLst>
              <p:ext uri="{D42A27DB-BD31-4B8C-83A1-F6EECF244321}">
                <p14:modId xmlns:p14="http://schemas.microsoft.com/office/powerpoint/2010/main" val="1257446653"/>
              </p:ext>
            </p:extLst>
          </p:nvPr>
        </p:nvGraphicFramePr>
        <p:xfrm>
          <a:off x="1433260" y="2912624"/>
          <a:ext cx="11108266" cy="810768"/>
        </p:xfrm>
        <a:graphic>
          <a:graphicData uri="http://schemas.openxmlformats.org/drawingml/2006/table">
            <a:tbl>
              <a:tblPr>
                <a:tableStyleId>{68D230F3-CF80-4859-8CE7-A43EE81993B5}</a:tableStyleId>
              </a:tblPr>
              <a:tblGrid>
                <a:gridCol w="5554133">
                  <a:extLst>
                    <a:ext uri="{9D8B030D-6E8A-4147-A177-3AD203B41FA5}">
                      <a16:colId xmlns:a16="http://schemas.microsoft.com/office/drawing/2014/main" val="3050989539"/>
                    </a:ext>
                  </a:extLst>
                </a:gridCol>
                <a:gridCol w="5554133">
                  <a:extLst>
                    <a:ext uri="{9D8B030D-6E8A-4147-A177-3AD203B41FA5}">
                      <a16:colId xmlns:a16="http://schemas.microsoft.com/office/drawing/2014/main" val="1689360900"/>
                    </a:ext>
                  </a:extLst>
                </a:gridCol>
              </a:tblGrid>
              <a:tr h="0">
                <a:tc>
                  <a:txBody>
                    <a:bodyPr/>
                    <a:lstStyle/>
                    <a:p>
                      <a:pPr marL="342900" indent="-342900" fontAlgn="t">
                        <a:buFont typeface="Arial" panose="020B0604020202020204" pitchFamily="34" charset="0"/>
                        <a:buChar char="•"/>
                      </a:pPr>
                      <a:r>
                        <a:rPr lang="en-US" b="0" dirty="0">
                          <a:effectLst/>
                        </a:rPr>
                        <a:t>If there was a violation of FERA rules, then it was considered as Criminal offence.</a:t>
                      </a:r>
                      <a:endParaRPr lang="en-US" dirty="0">
                        <a:effectLst/>
                      </a:endParaRPr>
                    </a:p>
                  </a:txBody>
                  <a:tcPr marL="76200" marR="76200" marT="76200" marB="76200"/>
                </a:tc>
                <a:tc>
                  <a:txBody>
                    <a:bodyPr/>
                    <a:lstStyle/>
                    <a:p>
                      <a:pPr marL="342900" indent="-342900" fontAlgn="t">
                        <a:buFont typeface="Arial" panose="020B0604020202020204" pitchFamily="34" charset="0"/>
                        <a:buChar char="•"/>
                      </a:pPr>
                      <a:r>
                        <a:rPr lang="en-US" b="0" dirty="0">
                          <a:effectLst/>
                        </a:rPr>
                        <a:t>If there was a violation of FEMA rules, then it is considered as civil offence</a:t>
                      </a:r>
                      <a:endParaRPr lang="en-US" dirty="0">
                        <a:effectLst/>
                      </a:endParaRPr>
                    </a:p>
                  </a:txBody>
                  <a:tcPr marL="76200" marR="76200" marT="76200" marB="76200"/>
                </a:tc>
                <a:extLst>
                  <a:ext uri="{0D108BD9-81ED-4DB2-BD59-A6C34878D82A}">
                    <a16:rowId xmlns:a16="http://schemas.microsoft.com/office/drawing/2014/main" val="3834392078"/>
                  </a:ext>
                </a:extLst>
              </a:tr>
            </a:tbl>
          </a:graphicData>
        </a:graphic>
      </p:graphicFrame>
      <p:graphicFrame>
        <p:nvGraphicFramePr>
          <p:cNvPr id="6" name="Table 5">
            <a:extLst>
              <a:ext uri="{FF2B5EF4-FFF2-40B4-BE49-F238E27FC236}">
                <a16:creationId xmlns:a16="http://schemas.microsoft.com/office/drawing/2014/main" id="{E6CE5EED-8825-E25A-8306-29A2787E8507}"/>
              </a:ext>
            </a:extLst>
          </p:cNvPr>
          <p:cNvGraphicFramePr>
            <a:graphicFrameLocks noGrp="1"/>
          </p:cNvGraphicFramePr>
          <p:nvPr>
            <p:extLst>
              <p:ext uri="{D42A27DB-BD31-4B8C-83A1-F6EECF244321}">
                <p14:modId xmlns:p14="http://schemas.microsoft.com/office/powerpoint/2010/main" val="2361140370"/>
              </p:ext>
            </p:extLst>
          </p:nvPr>
        </p:nvGraphicFramePr>
        <p:xfrm>
          <a:off x="1456266" y="3698281"/>
          <a:ext cx="11108266" cy="810768"/>
        </p:xfrm>
        <a:graphic>
          <a:graphicData uri="http://schemas.openxmlformats.org/drawingml/2006/table">
            <a:tbl>
              <a:tblPr>
                <a:tableStyleId>{68D230F3-CF80-4859-8CE7-A43EE81993B5}</a:tableStyleId>
              </a:tblPr>
              <a:tblGrid>
                <a:gridCol w="5554133">
                  <a:extLst>
                    <a:ext uri="{9D8B030D-6E8A-4147-A177-3AD203B41FA5}">
                      <a16:colId xmlns:a16="http://schemas.microsoft.com/office/drawing/2014/main" val="4020553713"/>
                    </a:ext>
                  </a:extLst>
                </a:gridCol>
                <a:gridCol w="5554133">
                  <a:extLst>
                    <a:ext uri="{9D8B030D-6E8A-4147-A177-3AD203B41FA5}">
                      <a16:colId xmlns:a16="http://schemas.microsoft.com/office/drawing/2014/main" val="513954542"/>
                    </a:ext>
                  </a:extLst>
                </a:gridCol>
              </a:tblGrid>
              <a:tr h="0">
                <a:tc>
                  <a:txBody>
                    <a:bodyPr/>
                    <a:lstStyle/>
                    <a:p>
                      <a:pPr marL="342900" indent="-342900" fontAlgn="t">
                        <a:buFont typeface="Arial" panose="020B0604020202020204" pitchFamily="34" charset="0"/>
                        <a:buChar char="•"/>
                      </a:pPr>
                      <a:r>
                        <a:rPr lang="en-US" b="0" dirty="0">
                          <a:effectLst/>
                        </a:rPr>
                        <a:t>The objective of FERA was conservation of Foreign Exchange</a:t>
                      </a:r>
                      <a:endParaRPr lang="en-US" dirty="0">
                        <a:effectLst/>
                      </a:endParaRPr>
                    </a:p>
                  </a:txBody>
                  <a:tcPr marL="76200" marR="76200" marT="76200" marB="76200"/>
                </a:tc>
                <a:tc>
                  <a:txBody>
                    <a:bodyPr/>
                    <a:lstStyle/>
                    <a:p>
                      <a:pPr marL="342900" indent="-342900" fontAlgn="t">
                        <a:buFont typeface="Arial" panose="020B0604020202020204" pitchFamily="34" charset="0"/>
                        <a:buChar char="•"/>
                      </a:pPr>
                      <a:r>
                        <a:rPr lang="en-US" b="0" dirty="0">
                          <a:effectLst/>
                        </a:rPr>
                        <a:t>The objective of FEMA is Management of Foreign Exchange</a:t>
                      </a:r>
                      <a:endParaRPr lang="en-US" dirty="0">
                        <a:effectLst/>
                      </a:endParaRPr>
                    </a:p>
                  </a:txBody>
                  <a:tcPr marL="76200" marR="76200" marT="76200" marB="76200"/>
                </a:tc>
                <a:extLst>
                  <a:ext uri="{0D108BD9-81ED-4DB2-BD59-A6C34878D82A}">
                    <a16:rowId xmlns:a16="http://schemas.microsoft.com/office/drawing/2014/main" val="2491136886"/>
                  </a:ext>
                </a:extLst>
              </a:tr>
            </a:tbl>
          </a:graphicData>
        </a:graphic>
      </p:graphicFrame>
      <p:graphicFrame>
        <p:nvGraphicFramePr>
          <p:cNvPr id="7" name="Table 6">
            <a:extLst>
              <a:ext uri="{FF2B5EF4-FFF2-40B4-BE49-F238E27FC236}">
                <a16:creationId xmlns:a16="http://schemas.microsoft.com/office/drawing/2014/main" id="{06420C82-986B-72A1-61D6-44B364F6A454}"/>
              </a:ext>
            </a:extLst>
          </p:cNvPr>
          <p:cNvGraphicFramePr>
            <a:graphicFrameLocks noGrp="1"/>
          </p:cNvGraphicFramePr>
          <p:nvPr>
            <p:extLst>
              <p:ext uri="{D42A27DB-BD31-4B8C-83A1-F6EECF244321}">
                <p14:modId xmlns:p14="http://schemas.microsoft.com/office/powerpoint/2010/main" val="3764529152"/>
              </p:ext>
            </p:extLst>
          </p:nvPr>
        </p:nvGraphicFramePr>
        <p:xfrm>
          <a:off x="1456266" y="4521557"/>
          <a:ext cx="11108266" cy="1469136"/>
        </p:xfrm>
        <a:graphic>
          <a:graphicData uri="http://schemas.openxmlformats.org/drawingml/2006/table">
            <a:tbl>
              <a:tblPr>
                <a:tableStyleId>{912C8C85-51F0-491E-9774-3900AFEF0FD7}</a:tableStyleId>
              </a:tblPr>
              <a:tblGrid>
                <a:gridCol w="5554133">
                  <a:extLst>
                    <a:ext uri="{9D8B030D-6E8A-4147-A177-3AD203B41FA5}">
                      <a16:colId xmlns:a16="http://schemas.microsoft.com/office/drawing/2014/main" val="3989549772"/>
                    </a:ext>
                  </a:extLst>
                </a:gridCol>
                <a:gridCol w="5554133">
                  <a:extLst>
                    <a:ext uri="{9D8B030D-6E8A-4147-A177-3AD203B41FA5}">
                      <a16:colId xmlns:a16="http://schemas.microsoft.com/office/drawing/2014/main" val="1608495650"/>
                    </a:ext>
                  </a:extLst>
                </a:gridCol>
              </a:tblGrid>
              <a:tr h="0">
                <a:tc>
                  <a:txBody>
                    <a:bodyPr/>
                    <a:lstStyle/>
                    <a:p>
                      <a:pPr marL="342900" indent="-342900" fontAlgn="t">
                        <a:buFont typeface="Arial" panose="020B0604020202020204" pitchFamily="34" charset="0"/>
                        <a:buChar char="•"/>
                      </a:pPr>
                      <a:r>
                        <a:rPr lang="en-US" b="0" dirty="0">
                          <a:effectLst/>
                        </a:rPr>
                        <a:t>FERA rules regulated foreign payments.</a:t>
                      </a:r>
                      <a:endParaRPr lang="en-US" dirty="0">
                        <a:effectLst/>
                      </a:endParaRPr>
                    </a:p>
                  </a:txBody>
                  <a:tcPr marL="76200" marR="76200" marT="76200" marB="76200"/>
                </a:tc>
                <a:tc>
                  <a:txBody>
                    <a:bodyPr/>
                    <a:lstStyle/>
                    <a:p>
                      <a:pPr marL="342900" indent="-342900" fontAlgn="t">
                        <a:buFont typeface="Arial" panose="020B0604020202020204" pitchFamily="34" charset="0"/>
                        <a:buChar char="•"/>
                      </a:pPr>
                      <a:r>
                        <a:rPr lang="en-US" b="0" dirty="0">
                          <a:effectLst/>
                        </a:rPr>
                        <a:t>FEMA focused on increasing the foreign exchange reserves of India, focused on promoting foreign payments and foreign trade.</a:t>
                      </a:r>
                      <a:endParaRPr lang="en-US" dirty="0">
                        <a:effectLst/>
                      </a:endParaRPr>
                    </a:p>
                  </a:txBody>
                  <a:tcPr marL="76200" marR="76200" marT="76200" marB="76200"/>
                </a:tc>
                <a:extLst>
                  <a:ext uri="{0D108BD9-81ED-4DB2-BD59-A6C34878D82A}">
                    <a16:rowId xmlns:a16="http://schemas.microsoft.com/office/drawing/2014/main" val="920702431"/>
                  </a:ext>
                </a:extLst>
              </a:tr>
            </a:tbl>
          </a:graphicData>
        </a:graphic>
      </p:graphicFrame>
      <p:graphicFrame>
        <p:nvGraphicFramePr>
          <p:cNvPr id="8" name="Table 7">
            <a:extLst>
              <a:ext uri="{FF2B5EF4-FFF2-40B4-BE49-F238E27FC236}">
                <a16:creationId xmlns:a16="http://schemas.microsoft.com/office/drawing/2014/main" id="{952BF58F-4A6F-E11E-7F80-D99888B3BBD3}"/>
              </a:ext>
            </a:extLst>
          </p:cNvPr>
          <p:cNvGraphicFramePr>
            <a:graphicFrameLocks noGrp="1"/>
          </p:cNvGraphicFramePr>
          <p:nvPr>
            <p:extLst>
              <p:ext uri="{D42A27DB-BD31-4B8C-83A1-F6EECF244321}">
                <p14:modId xmlns:p14="http://schemas.microsoft.com/office/powerpoint/2010/main" val="195110112"/>
              </p:ext>
            </p:extLst>
          </p:nvPr>
        </p:nvGraphicFramePr>
        <p:xfrm>
          <a:off x="1433261" y="5956414"/>
          <a:ext cx="11108266" cy="1469136"/>
        </p:xfrm>
        <a:graphic>
          <a:graphicData uri="http://schemas.openxmlformats.org/drawingml/2006/table">
            <a:tbl>
              <a:tblPr>
                <a:tableStyleId>{912C8C85-51F0-491E-9774-3900AFEF0FD7}</a:tableStyleId>
              </a:tblPr>
              <a:tblGrid>
                <a:gridCol w="5554133">
                  <a:extLst>
                    <a:ext uri="{9D8B030D-6E8A-4147-A177-3AD203B41FA5}">
                      <a16:colId xmlns:a16="http://schemas.microsoft.com/office/drawing/2014/main" val="1266966682"/>
                    </a:ext>
                  </a:extLst>
                </a:gridCol>
                <a:gridCol w="5554133">
                  <a:extLst>
                    <a:ext uri="{9D8B030D-6E8A-4147-A177-3AD203B41FA5}">
                      <a16:colId xmlns:a16="http://schemas.microsoft.com/office/drawing/2014/main" val="3703344912"/>
                    </a:ext>
                  </a:extLst>
                </a:gridCol>
              </a:tblGrid>
              <a:tr h="0">
                <a:tc>
                  <a:txBody>
                    <a:bodyPr/>
                    <a:lstStyle/>
                    <a:p>
                      <a:pPr marL="342900" indent="-342900" fontAlgn="t">
                        <a:buFont typeface="Arial" panose="020B0604020202020204" pitchFamily="34" charset="0"/>
                        <a:buChar char="•"/>
                      </a:pPr>
                      <a:r>
                        <a:rPr lang="en-US" b="0" dirty="0">
                          <a:effectLst/>
                        </a:rPr>
                        <a:t>FERA rules regulated foreign payments.</a:t>
                      </a:r>
                      <a:endParaRPr lang="en-US" dirty="0">
                        <a:effectLst/>
                      </a:endParaRPr>
                    </a:p>
                  </a:txBody>
                  <a:tcPr marL="76200" marR="76200" marT="76200" marB="76200"/>
                </a:tc>
                <a:tc>
                  <a:txBody>
                    <a:bodyPr/>
                    <a:lstStyle/>
                    <a:p>
                      <a:pPr marL="342900" indent="-342900" fontAlgn="t">
                        <a:buFont typeface="Arial" panose="020B0604020202020204" pitchFamily="34" charset="0"/>
                        <a:buChar char="•"/>
                      </a:pPr>
                      <a:r>
                        <a:rPr lang="en-US" b="0" dirty="0">
                          <a:effectLst/>
                        </a:rPr>
                        <a:t>FEMA focused on increasing the foreign exchange reserves of India, focused on promoting foreign payments and foreign trade.</a:t>
                      </a:r>
                      <a:endParaRPr lang="en-US" dirty="0">
                        <a:effectLst/>
                      </a:endParaRPr>
                    </a:p>
                  </a:txBody>
                  <a:tcPr marL="76200" marR="76200" marT="76200" marB="76200"/>
                </a:tc>
                <a:extLst>
                  <a:ext uri="{0D108BD9-81ED-4DB2-BD59-A6C34878D82A}">
                    <a16:rowId xmlns:a16="http://schemas.microsoft.com/office/drawing/2014/main" val="708637136"/>
                  </a:ext>
                </a:extLst>
              </a:tr>
            </a:tbl>
          </a:graphicData>
        </a:graphic>
      </p:graphicFrame>
      <p:graphicFrame>
        <p:nvGraphicFramePr>
          <p:cNvPr id="10" name="Table 9">
            <a:extLst>
              <a:ext uri="{FF2B5EF4-FFF2-40B4-BE49-F238E27FC236}">
                <a16:creationId xmlns:a16="http://schemas.microsoft.com/office/drawing/2014/main" id="{771A42F3-A29A-F410-02F5-26BB11ADC1F5}"/>
              </a:ext>
            </a:extLst>
          </p:cNvPr>
          <p:cNvGraphicFramePr>
            <a:graphicFrameLocks noGrp="1"/>
          </p:cNvGraphicFramePr>
          <p:nvPr>
            <p:extLst>
              <p:ext uri="{D42A27DB-BD31-4B8C-83A1-F6EECF244321}">
                <p14:modId xmlns:p14="http://schemas.microsoft.com/office/powerpoint/2010/main" val="986165333"/>
              </p:ext>
            </p:extLst>
          </p:nvPr>
        </p:nvGraphicFramePr>
        <p:xfrm>
          <a:off x="1433261" y="7396283"/>
          <a:ext cx="11108266" cy="481584"/>
        </p:xfrm>
        <a:graphic>
          <a:graphicData uri="http://schemas.openxmlformats.org/drawingml/2006/table">
            <a:tbl>
              <a:tblPr>
                <a:tableStyleId>{912C8C85-51F0-491E-9774-3900AFEF0FD7}</a:tableStyleId>
              </a:tblPr>
              <a:tblGrid>
                <a:gridCol w="5554133">
                  <a:extLst>
                    <a:ext uri="{9D8B030D-6E8A-4147-A177-3AD203B41FA5}">
                      <a16:colId xmlns:a16="http://schemas.microsoft.com/office/drawing/2014/main" val="2735218057"/>
                    </a:ext>
                  </a:extLst>
                </a:gridCol>
                <a:gridCol w="5554133">
                  <a:extLst>
                    <a:ext uri="{9D8B030D-6E8A-4147-A177-3AD203B41FA5}">
                      <a16:colId xmlns:a16="http://schemas.microsoft.com/office/drawing/2014/main" val="1420031019"/>
                    </a:ext>
                  </a:extLst>
                </a:gridCol>
              </a:tblGrid>
              <a:tr h="0">
                <a:tc>
                  <a:txBody>
                    <a:bodyPr/>
                    <a:lstStyle/>
                    <a:p>
                      <a:pPr marL="342900" indent="-342900" fontAlgn="t">
                        <a:buFont typeface="Arial" panose="020B0604020202020204" pitchFamily="34" charset="0"/>
                        <a:buChar char="•"/>
                      </a:pPr>
                      <a:r>
                        <a:rPr lang="en-US" b="0" dirty="0">
                          <a:effectLst/>
                        </a:rPr>
                        <a:t>FERA has 81 sections</a:t>
                      </a:r>
                      <a:endParaRPr lang="en-US" dirty="0">
                        <a:effectLst/>
                      </a:endParaRPr>
                    </a:p>
                  </a:txBody>
                  <a:tcPr marL="76200" marR="76200" marT="76200" marB="76200"/>
                </a:tc>
                <a:tc>
                  <a:txBody>
                    <a:bodyPr/>
                    <a:lstStyle/>
                    <a:p>
                      <a:pPr marL="342900" indent="-342900" fontAlgn="t">
                        <a:buFont typeface="Arial" panose="020B0604020202020204" pitchFamily="34" charset="0"/>
                        <a:buChar char="•"/>
                      </a:pPr>
                      <a:r>
                        <a:rPr lang="en-US" b="0" dirty="0">
                          <a:effectLst/>
                        </a:rPr>
                        <a:t>FEMA has 49 sections</a:t>
                      </a:r>
                      <a:endParaRPr lang="en-US" dirty="0">
                        <a:effectLst/>
                      </a:endParaRPr>
                    </a:p>
                  </a:txBody>
                  <a:tcPr marL="76200" marR="76200" marT="76200" marB="76200"/>
                </a:tc>
                <a:extLst>
                  <a:ext uri="{0D108BD9-81ED-4DB2-BD59-A6C34878D82A}">
                    <a16:rowId xmlns:a16="http://schemas.microsoft.com/office/drawing/2014/main" val="150191539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729901" y="549654"/>
            <a:ext cx="10577581" cy="75709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endParaRPr lang="en-US"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sz="1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729901" y="1238929"/>
            <a:ext cx="8636700" cy="38775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None/>
            </a:pPr>
            <a:r>
              <a:rPr lang="en-US" sz="1600" dirty="0">
                <a:solidFill>
                  <a:srgbClr val="585852"/>
                </a:solidFill>
                <a:latin typeface="Roboto"/>
                <a:ea typeface="Roboto"/>
                <a:cs typeface="Roboto"/>
                <a:sym typeface="Roboto"/>
              </a:rPr>
              <a:t>. </a:t>
            </a:r>
            <a:endParaRPr sz="1600" dirty="0">
              <a:solidFill>
                <a:srgbClr val="585852"/>
              </a:solidFill>
              <a:latin typeface="Roboto"/>
              <a:ea typeface="Roboto"/>
              <a:cs typeface="Roboto"/>
              <a:sym typeface="Roboto"/>
            </a:endParaRPr>
          </a:p>
        </p:txBody>
      </p:sp>
      <p:sp>
        <p:nvSpPr>
          <p:cNvPr id="5" name="Google Shape;148;p17">
            <a:extLst>
              <a:ext uri="{FF2B5EF4-FFF2-40B4-BE49-F238E27FC236}">
                <a16:creationId xmlns:a16="http://schemas.microsoft.com/office/drawing/2014/main" id="{6574B077-0EB9-40ED-B883-FD73271CC5E5}"/>
              </a:ext>
            </a:extLst>
          </p:cNvPr>
          <p:cNvSpPr txBox="1"/>
          <p:nvPr/>
        </p:nvSpPr>
        <p:spPr>
          <a:xfrm>
            <a:off x="669751" y="1891271"/>
            <a:ext cx="11021832" cy="541067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ctr"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800" b="1" u="sng" dirty="0">
              <a:solidFill>
                <a:srgbClr val="8AAA3F"/>
              </a:solidFill>
              <a:latin typeface="Roboto"/>
              <a:ea typeface="Roboto"/>
              <a:cs typeface="Roboto"/>
              <a:sym typeface="Roboto"/>
            </a:endParaRPr>
          </a:p>
        </p:txBody>
      </p:sp>
      <p:graphicFrame>
        <p:nvGraphicFramePr>
          <p:cNvPr id="15" name="Diagram 14">
            <a:extLst>
              <a:ext uri="{FF2B5EF4-FFF2-40B4-BE49-F238E27FC236}">
                <a16:creationId xmlns:a16="http://schemas.microsoft.com/office/drawing/2014/main" id="{6C032DCE-1CE3-FA09-5F77-4BC6D8E0A321}"/>
              </a:ext>
            </a:extLst>
          </p:cNvPr>
          <p:cNvGraphicFramePr/>
          <p:nvPr>
            <p:extLst>
              <p:ext uri="{D42A27DB-BD31-4B8C-83A1-F6EECF244321}">
                <p14:modId xmlns:p14="http://schemas.microsoft.com/office/powerpoint/2010/main" val="1167464148"/>
              </p:ext>
            </p:extLst>
          </p:nvPr>
        </p:nvGraphicFramePr>
        <p:xfrm>
          <a:off x="2466512" y="762000"/>
          <a:ext cx="10577581" cy="660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6" name="Diagram 15">
            <a:extLst>
              <a:ext uri="{FF2B5EF4-FFF2-40B4-BE49-F238E27FC236}">
                <a16:creationId xmlns:a16="http://schemas.microsoft.com/office/drawing/2014/main" id="{84418EA0-4EC8-B5EC-8FF4-F6761FCE2FE5}"/>
              </a:ext>
            </a:extLst>
          </p:cNvPr>
          <p:cNvGraphicFramePr/>
          <p:nvPr>
            <p:extLst>
              <p:ext uri="{D42A27DB-BD31-4B8C-83A1-F6EECF244321}">
                <p14:modId xmlns:p14="http://schemas.microsoft.com/office/powerpoint/2010/main" val="444150974"/>
              </p:ext>
            </p:extLst>
          </p:nvPr>
        </p:nvGraphicFramePr>
        <p:xfrm>
          <a:off x="669749" y="-11700"/>
          <a:ext cx="12724518" cy="797136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49626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4" name="TextBox 3">
            <a:extLst>
              <a:ext uri="{FF2B5EF4-FFF2-40B4-BE49-F238E27FC236}">
                <a16:creationId xmlns:a16="http://schemas.microsoft.com/office/drawing/2014/main" id="{21D0C3FB-0E67-031F-5C28-4C00792BEBFC}"/>
              </a:ext>
            </a:extLst>
          </p:cNvPr>
          <p:cNvSpPr txBox="1"/>
          <p:nvPr/>
        </p:nvSpPr>
        <p:spPr>
          <a:xfrm>
            <a:off x="3598334" y="2876659"/>
            <a:ext cx="7433732" cy="307777"/>
          </a:xfrm>
          <a:prstGeom prst="rect">
            <a:avLst/>
          </a:prstGeom>
          <a:noFill/>
        </p:spPr>
        <p:txBody>
          <a:bodyPr wrap="square">
            <a:spAutoFit/>
          </a:bodyPr>
          <a:lstStyle/>
          <a:p>
            <a:pPr lvl="0"/>
            <a:endParaRPr lang="en-US" dirty="0"/>
          </a:p>
        </p:txBody>
      </p:sp>
      <p:sp>
        <p:nvSpPr>
          <p:cNvPr id="5" name="TextBox 4">
            <a:extLst>
              <a:ext uri="{FF2B5EF4-FFF2-40B4-BE49-F238E27FC236}">
                <a16:creationId xmlns:a16="http://schemas.microsoft.com/office/drawing/2014/main" id="{0F7EF8BC-4F40-35BF-1F45-4E55C4DB42BE}"/>
              </a:ext>
            </a:extLst>
          </p:cNvPr>
          <p:cNvSpPr txBox="1"/>
          <p:nvPr/>
        </p:nvSpPr>
        <p:spPr>
          <a:xfrm>
            <a:off x="1576200" y="762000"/>
            <a:ext cx="5926667" cy="646331"/>
          </a:xfrm>
          <a:prstGeom prst="rect">
            <a:avLst/>
          </a:prstGeom>
          <a:noFill/>
        </p:spPr>
        <p:txBody>
          <a:bodyPr wrap="square" rtlCol="0">
            <a:spAutoFit/>
          </a:bodyPr>
          <a:lstStyle/>
          <a:p>
            <a:r>
              <a:rPr lang="en-US" sz="3600" b="1" u="sng" dirty="0">
                <a:solidFill>
                  <a:srgbClr val="8AAA3F"/>
                </a:solidFill>
                <a:latin typeface="Roboto" panose="02000000000000000000" pitchFamily="2" charset="0"/>
                <a:ea typeface="Roboto" panose="02000000000000000000" pitchFamily="2" charset="0"/>
              </a:rPr>
              <a:t>Points to Remember</a:t>
            </a:r>
          </a:p>
        </p:txBody>
      </p:sp>
      <p:sp>
        <p:nvSpPr>
          <p:cNvPr id="6" name="TextBox 5">
            <a:extLst>
              <a:ext uri="{FF2B5EF4-FFF2-40B4-BE49-F238E27FC236}">
                <a16:creationId xmlns:a16="http://schemas.microsoft.com/office/drawing/2014/main" id="{235861F8-98D0-8E8C-9140-92A5A13C1806}"/>
              </a:ext>
            </a:extLst>
          </p:cNvPr>
          <p:cNvSpPr txBox="1"/>
          <p:nvPr/>
        </p:nvSpPr>
        <p:spPr>
          <a:xfrm>
            <a:off x="1576200" y="1755088"/>
            <a:ext cx="11125200" cy="4832092"/>
          </a:xfrm>
          <a:prstGeom prst="rect">
            <a:avLst/>
          </a:prstGeom>
          <a:noFill/>
        </p:spPr>
        <p:txBody>
          <a:bodyPr wrap="square" rtlCol="0">
            <a:spAutoFit/>
          </a:bodyPr>
          <a:lstStyle/>
          <a:p>
            <a:r>
              <a:rPr lang="en-US" sz="2800" dirty="0"/>
              <a:t>1. Definition of FEMA is based on:</a:t>
            </a:r>
          </a:p>
          <a:p>
            <a:r>
              <a:rPr lang="en-US" sz="2800" dirty="0"/>
              <a:t>       a) Period, and</a:t>
            </a:r>
          </a:p>
          <a:p>
            <a:r>
              <a:rPr lang="en-US" sz="2800" dirty="0"/>
              <a:t>       b)Purpose of stay in India</a:t>
            </a:r>
          </a:p>
          <a:p>
            <a:endParaRPr lang="en-US" sz="2800" dirty="0"/>
          </a:p>
          <a:p>
            <a:r>
              <a:rPr lang="en-US" sz="2800" dirty="0"/>
              <a:t>2.</a:t>
            </a:r>
            <a:r>
              <a:rPr lang="en-US" sz="2800" b="1" dirty="0"/>
              <a:t>Period </a:t>
            </a:r>
            <a:r>
              <a:rPr lang="en-US" sz="2800" dirty="0"/>
              <a:t>of stay is based on </a:t>
            </a:r>
            <a:r>
              <a:rPr lang="en-US" sz="2800" b="1" dirty="0"/>
              <a:t>Preceding FY </a:t>
            </a:r>
            <a:r>
              <a:rPr lang="en-US" sz="2800" dirty="0"/>
              <a:t>while the </a:t>
            </a:r>
            <a:r>
              <a:rPr lang="en-US" sz="2800" b="1" dirty="0"/>
              <a:t>purpose</a:t>
            </a:r>
            <a:r>
              <a:rPr lang="en-US" sz="2800" dirty="0"/>
              <a:t> of stay in India is based on </a:t>
            </a:r>
            <a:r>
              <a:rPr lang="en-US" sz="2800" b="1" dirty="0"/>
              <a:t>Current FY</a:t>
            </a:r>
            <a:r>
              <a:rPr lang="en-US" sz="2800" dirty="0"/>
              <a:t>.</a:t>
            </a:r>
          </a:p>
          <a:p>
            <a:endParaRPr lang="en-US" sz="2800" dirty="0"/>
          </a:p>
          <a:p>
            <a:r>
              <a:rPr lang="en-US" sz="2800" dirty="0"/>
              <a:t>3.Stay in India has to be More than 182 days , i.e. minimum of 183 days.</a:t>
            </a:r>
          </a:p>
          <a:p>
            <a:endParaRPr lang="en-US" sz="2800" dirty="0"/>
          </a:p>
          <a:p>
            <a:r>
              <a:rPr lang="en-US" sz="2800" dirty="0"/>
              <a:t>4.Under FEMA , the residential </a:t>
            </a:r>
            <a:r>
              <a:rPr lang="en-US" sz="2800" b="1" dirty="0"/>
              <a:t>status can change on a daily basis</a:t>
            </a:r>
            <a:r>
              <a:rPr lang="en-US" sz="2800" dirty="0"/>
              <a:t> unlike the IT Act</a:t>
            </a:r>
            <a:r>
              <a:rPr lang="en-US" sz="2000" dirty="0"/>
              <a:t>.</a:t>
            </a:r>
          </a:p>
        </p:txBody>
      </p:sp>
    </p:spTree>
    <p:extLst>
      <p:ext uri="{BB962C8B-B14F-4D97-AF65-F5344CB8AC3E}">
        <p14:creationId xmlns:p14="http://schemas.microsoft.com/office/powerpoint/2010/main" val="128811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DB05C2-8C23-9C61-573D-B6029D132475}"/>
              </a:ext>
            </a:extLst>
          </p:cNvPr>
          <p:cNvSpPr txBox="1"/>
          <p:nvPr/>
        </p:nvSpPr>
        <p:spPr>
          <a:xfrm>
            <a:off x="1778000" y="558800"/>
            <a:ext cx="10938933" cy="704745"/>
          </a:xfrm>
          <a:prstGeom prst="rect">
            <a:avLst/>
          </a:prstGeom>
          <a:noFill/>
        </p:spPr>
        <p:txBody>
          <a:bodyPr wrap="square" rtlCol="0">
            <a:spAutoFit/>
          </a:bodyPr>
          <a:lstStyle/>
          <a:p>
            <a:pPr marR="0" lvl="0" indent="0" algn="ctr">
              <a:lnSpc>
                <a:spcPct val="120000"/>
              </a:lnSpc>
              <a:spcBef>
                <a:spcPts val="0"/>
              </a:spcBef>
              <a:spcAft>
                <a:spcPts val="0"/>
              </a:spcAft>
              <a:buNone/>
            </a:pPr>
            <a:r>
              <a:rPr lang="en-US" sz="3600" b="1" u="sng" dirty="0">
                <a:solidFill>
                  <a:srgbClr val="8AAA3F"/>
                </a:solidFill>
                <a:latin typeface="Roboto" panose="02000000000000000000" pitchFamily="2" charset="0"/>
                <a:ea typeface="Roboto" panose="02000000000000000000" pitchFamily="2" charset="0"/>
                <a:sym typeface="Roboto"/>
              </a:rPr>
              <a:t>NRO/ NRE/ FCNR Accounts</a:t>
            </a:r>
          </a:p>
        </p:txBody>
      </p:sp>
      <p:cxnSp>
        <p:nvCxnSpPr>
          <p:cNvPr id="5" name="Straight Connector 4">
            <a:extLst>
              <a:ext uri="{FF2B5EF4-FFF2-40B4-BE49-F238E27FC236}">
                <a16:creationId xmlns:a16="http://schemas.microsoft.com/office/drawing/2014/main" id="{87CD0CC9-2ADF-4CFC-23A8-01F89A5E5487}"/>
              </a:ext>
            </a:extLst>
          </p:cNvPr>
          <p:cNvCxnSpPr>
            <a:cxnSpLocks/>
            <a:stCxn id="9" idx="1"/>
          </p:cNvCxnSpPr>
          <p:nvPr/>
        </p:nvCxnSpPr>
        <p:spPr>
          <a:xfrm>
            <a:off x="7247466" y="1480810"/>
            <a:ext cx="33867" cy="5902123"/>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DB67B8D-3349-E115-FBAD-DA3821551F6A}"/>
              </a:ext>
            </a:extLst>
          </p:cNvPr>
          <p:cNvSpPr txBox="1"/>
          <p:nvPr/>
        </p:nvSpPr>
        <p:spPr>
          <a:xfrm>
            <a:off x="829733" y="1219200"/>
            <a:ext cx="6231461" cy="523220"/>
          </a:xfrm>
          <a:prstGeom prst="rect">
            <a:avLst/>
          </a:prstGeom>
          <a:noFill/>
        </p:spPr>
        <p:txBody>
          <a:bodyPr wrap="square" rtlCol="0">
            <a:spAutoFit/>
          </a:bodyPr>
          <a:lstStyle/>
          <a:p>
            <a:pPr algn="ctr"/>
            <a:r>
              <a:rPr lang="en-US" sz="2800" b="1" u="sng" dirty="0">
                <a:solidFill>
                  <a:schemeClr val="accent1">
                    <a:lumMod val="75000"/>
                  </a:schemeClr>
                </a:solidFill>
              </a:rPr>
              <a:t>NRE</a:t>
            </a:r>
            <a:r>
              <a:rPr lang="en-US" sz="2800" b="1" dirty="0">
                <a:solidFill>
                  <a:schemeClr val="accent1">
                    <a:lumMod val="75000"/>
                  </a:schemeClr>
                </a:solidFill>
              </a:rPr>
              <a:t> </a:t>
            </a:r>
            <a:r>
              <a:rPr lang="en-US" sz="2800" b="1" u="sng" dirty="0">
                <a:solidFill>
                  <a:schemeClr val="accent1">
                    <a:lumMod val="75000"/>
                  </a:schemeClr>
                </a:solidFill>
              </a:rPr>
              <a:t>Account</a:t>
            </a:r>
            <a:endParaRPr lang="en-US" b="1" u="sng" dirty="0">
              <a:solidFill>
                <a:schemeClr val="accent1">
                  <a:lumMod val="75000"/>
                </a:schemeClr>
              </a:solidFill>
            </a:endParaRPr>
          </a:p>
        </p:txBody>
      </p:sp>
      <p:sp>
        <p:nvSpPr>
          <p:cNvPr id="9" name="TextBox 8">
            <a:extLst>
              <a:ext uri="{FF2B5EF4-FFF2-40B4-BE49-F238E27FC236}">
                <a16:creationId xmlns:a16="http://schemas.microsoft.com/office/drawing/2014/main" id="{7F02BC7F-F4F0-3DC7-CDBB-082588B2BD9A}"/>
              </a:ext>
            </a:extLst>
          </p:cNvPr>
          <p:cNvSpPr txBox="1"/>
          <p:nvPr/>
        </p:nvSpPr>
        <p:spPr>
          <a:xfrm>
            <a:off x="7247466" y="1219200"/>
            <a:ext cx="7315200" cy="523220"/>
          </a:xfrm>
          <a:prstGeom prst="rect">
            <a:avLst/>
          </a:prstGeom>
          <a:noFill/>
        </p:spPr>
        <p:txBody>
          <a:bodyPr wrap="square" rtlCol="0">
            <a:spAutoFit/>
          </a:bodyPr>
          <a:lstStyle/>
          <a:p>
            <a:pPr algn="ctr"/>
            <a:r>
              <a:rPr lang="en-US" sz="2800" b="1" u="sng" dirty="0">
                <a:solidFill>
                  <a:schemeClr val="accent1">
                    <a:lumMod val="75000"/>
                  </a:schemeClr>
                </a:solidFill>
              </a:rPr>
              <a:t>NRO</a:t>
            </a:r>
            <a:r>
              <a:rPr lang="en-US" sz="2800" b="1" dirty="0">
                <a:solidFill>
                  <a:schemeClr val="accent1">
                    <a:lumMod val="75000"/>
                  </a:schemeClr>
                </a:solidFill>
              </a:rPr>
              <a:t> </a:t>
            </a:r>
            <a:r>
              <a:rPr lang="en-US" sz="2800" b="1" u="sng" dirty="0">
                <a:solidFill>
                  <a:schemeClr val="accent1">
                    <a:lumMod val="75000"/>
                  </a:schemeClr>
                </a:solidFill>
              </a:rPr>
              <a:t>Account</a:t>
            </a:r>
            <a:endParaRPr lang="en-US" sz="1600" b="1" u="sng" dirty="0">
              <a:solidFill>
                <a:schemeClr val="accent1">
                  <a:lumMod val="75000"/>
                </a:schemeClr>
              </a:solidFill>
            </a:endParaRPr>
          </a:p>
        </p:txBody>
      </p:sp>
      <p:sp>
        <p:nvSpPr>
          <p:cNvPr id="10" name="TextBox 9">
            <a:extLst>
              <a:ext uri="{FF2B5EF4-FFF2-40B4-BE49-F238E27FC236}">
                <a16:creationId xmlns:a16="http://schemas.microsoft.com/office/drawing/2014/main" id="{D3D5B623-2951-66BF-045E-C4BE5F767DD6}"/>
              </a:ext>
            </a:extLst>
          </p:cNvPr>
          <p:cNvSpPr txBox="1"/>
          <p:nvPr/>
        </p:nvSpPr>
        <p:spPr>
          <a:xfrm>
            <a:off x="321733" y="1896533"/>
            <a:ext cx="6671727" cy="5122941"/>
          </a:xfrm>
          <a:prstGeom prst="rect">
            <a:avLst/>
          </a:prstGeom>
          <a:solidFill>
            <a:schemeClr val="accent6">
              <a:lumMod val="20000"/>
              <a:lumOff val="80000"/>
            </a:schemeClr>
          </a:solidFill>
        </p:spPr>
        <p:txBody>
          <a:bodyPr wrap="square" rtlCol="0">
            <a:spAutoFit/>
          </a:bodyPr>
          <a:lstStyle/>
          <a:p>
            <a:pPr marL="342900" indent="-342900">
              <a:lnSpc>
                <a:spcPct val="150000"/>
              </a:lnSpc>
              <a:buFont typeface="+mj-lt"/>
              <a:buAutoNum type="arabicPeriod"/>
            </a:pPr>
            <a:r>
              <a:rPr lang="en-US" sz="2000" b="1" i="0" dirty="0">
                <a:solidFill>
                  <a:srgbClr val="314259"/>
                </a:solidFill>
                <a:effectLst/>
              </a:rPr>
              <a:t>The NRE account is an Indian rupee-denominated account, offering complete security.</a:t>
            </a:r>
          </a:p>
          <a:p>
            <a:pPr marL="342900" indent="-342900">
              <a:lnSpc>
                <a:spcPct val="150000"/>
              </a:lnSpc>
              <a:buFont typeface="+mj-lt"/>
              <a:buAutoNum type="arabicPeriod"/>
            </a:pPr>
            <a:r>
              <a:rPr lang="en-US" sz="2000" b="1" i="0" dirty="0">
                <a:solidFill>
                  <a:srgbClr val="314259"/>
                </a:solidFill>
                <a:effectLst/>
              </a:rPr>
              <a:t>You can transfe</a:t>
            </a:r>
            <a:r>
              <a:rPr lang="en-US" sz="2000" b="1" dirty="0">
                <a:solidFill>
                  <a:srgbClr val="314259"/>
                </a:solidFill>
              </a:rPr>
              <a:t>r your  </a:t>
            </a:r>
            <a:r>
              <a:rPr lang="en-US" sz="2000" b="1" i="0" dirty="0">
                <a:solidFill>
                  <a:srgbClr val="314259"/>
                </a:solidFill>
                <a:effectLst/>
              </a:rPr>
              <a:t>funds (Principal &amp; Interest amount) to a foreign account from an NRE account without any complications and restrictions</a:t>
            </a:r>
          </a:p>
          <a:p>
            <a:pPr marL="342900" indent="-342900">
              <a:lnSpc>
                <a:spcPct val="150000"/>
              </a:lnSpc>
              <a:buFont typeface="+mj-lt"/>
              <a:buAutoNum type="arabicPeriod"/>
            </a:pPr>
            <a:r>
              <a:rPr lang="en-US" sz="2000" b="1" i="0" dirty="0">
                <a:solidFill>
                  <a:srgbClr val="314259"/>
                </a:solidFill>
                <a:effectLst/>
              </a:rPr>
              <a:t>You need to note that the amount you deposit into these accounts must be earned outside India</a:t>
            </a:r>
          </a:p>
          <a:p>
            <a:pPr marL="342900" indent="-342900">
              <a:lnSpc>
                <a:spcPct val="150000"/>
              </a:lnSpc>
              <a:buFont typeface="+mj-lt"/>
              <a:buAutoNum type="arabicPeriod"/>
            </a:pPr>
            <a:r>
              <a:rPr lang="en-US" sz="2000" b="1" i="0" dirty="0">
                <a:solidFill>
                  <a:srgbClr val="314259"/>
                </a:solidFill>
                <a:effectLst/>
              </a:rPr>
              <a:t>The international debit card enables you to transact and withdraw money 24*7. Also, mutual fund investments to become effortless and instant if you link your NRE</a:t>
            </a:r>
            <a:r>
              <a:rPr lang="en-US" sz="2000" b="1" dirty="0">
                <a:solidFill>
                  <a:srgbClr val="314259"/>
                </a:solidFill>
              </a:rPr>
              <a:t> </a:t>
            </a:r>
            <a:r>
              <a:rPr lang="en-US" sz="2000" b="1" i="0" dirty="0">
                <a:solidFill>
                  <a:srgbClr val="314259"/>
                </a:solidFill>
                <a:effectLst/>
              </a:rPr>
              <a:t>account number to the investment account.</a:t>
            </a:r>
            <a:endParaRPr lang="en-US" sz="2000" b="1" dirty="0"/>
          </a:p>
        </p:txBody>
      </p:sp>
      <p:sp>
        <p:nvSpPr>
          <p:cNvPr id="11" name="TextBox 10">
            <a:extLst>
              <a:ext uri="{FF2B5EF4-FFF2-40B4-BE49-F238E27FC236}">
                <a16:creationId xmlns:a16="http://schemas.microsoft.com/office/drawing/2014/main" id="{6BF71F46-961F-527A-AD65-8BB9CBACE9E4}"/>
              </a:ext>
            </a:extLst>
          </p:cNvPr>
          <p:cNvSpPr txBox="1"/>
          <p:nvPr/>
        </p:nvSpPr>
        <p:spPr>
          <a:xfrm>
            <a:off x="7450667" y="1896533"/>
            <a:ext cx="7111999" cy="4930581"/>
          </a:xfrm>
          <a:prstGeom prst="rect">
            <a:avLst/>
          </a:prstGeom>
          <a:solidFill>
            <a:schemeClr val="accent6">
              <a:lumMod val="20000"/>
              <a:lumOff val="80000"/>
            </a:schemeClr>
          </a:solidFill>
        </p:spPr>
        <p:txBody>
          <a:bodyPr wrap="square" rtlCol="0">
            <a:spAutoFit/>
          </a:bodyPr>
          <a:lstStyle/>
          <a:p>
            <a:pPr marL="342900" indent="-342900">
              <a:lnSpc>
                <a:spcPct val="200000"/>
              </a:lnSpc>
              <a:buFont typeface="+mj-lt"/>
              <a:buAutoNum type="arabicPeriod"/>
            </a:pPr>
            <a:r>
              <a:rPr lang="en-US" sz="2000" b="1" i="0" dirty="0">
                <a:solidFill>
                  <a:srgbClr val="314259"/>
                </a:solidFill>
                <a:effectLst/>
              </a:rPr>
              <a:t>An NRO account is a savings or current account held by NRIs in India to manage their income earned in India</a:t>
            </a:r>
          </a:p>
          <a:p>
            <a:pPr marL="342900" indent="-342900">
              <a:lnSpc>
                <a:spcPct val="200000"/>
              </a:lnSpc>
              <a:buFont typeface="+mj-lt"/>
              <a:buAutoNum type="arabicPeriod"/>
            </a:pPr>
            <a:r>
              <a:rPr lang="en-US" sz="2000" b="1" i="0" dirty="0">
                <a:solidFill>
                  <a:srgbClr val="314259"/>
                </a:solidFill>
                <a:effectLst/>
              </a:rPr>
              <a:t> Account-holders can deposit and manage their accumulated rupee funds without any hassle. </a:t>
            </a:r>
            <a:endParaRPr lang="en-US" sz="2000" b="1" dirty="0">
              <a:solidFill>
                <a:srgbClr val="314259"/>
              </a:solidFill>
            </a:endParaRPr>
          </a:p>
          <a:p>
            <a:pPr marL="342900" indent="-342900">
              <a:lnSpc>
                <a:spcPct val="200000"/>
              </a:lnSpc>
              <a:buFont typeface="+mj-lt"/>
              <a:buAutoNum type="arabicPeriod"/>
            </a:pPr>
            <a:r>
              <a:rPr lang="en-US" sz="2000" b="1" i="0" dirty="0">
                <a:solidFill>
                  <a:srgbClr val="314259"/>
                </a:solidFill>
                <a:effectLst/>
              </a:rPr>
              <a:t>The account allows you to receive funds in Indian or Foreign currency.</a:t>
            </a:r>
          </a:p>
          <a:p>
            <a:pPr marL="342900" indent="-342900">
              <a:lnSpc>
                <a:spcPct val="200000"/>
              </a:lnSpc>
              <a:buFont typeface="+mj-lt"/>
              <a:buAutoNum type="arabicPeriod"/>
            </a:pPr>
            <a:r>
              <a:rPr lang="en-US" sz="2000" b="1" i="0" dirty="0">
                <a:solidFill>
                  <a:srgbClr val="314259"/>
                </a:solidFill>
                <a:effectLst/>
              </a:rPr>
              <a:t>You can apply for an NRO account jointly with a resident Indian or even an NR</a:t>
            </a:r>
            <a:endParaRPr lang="en-US" sz="2000" b="1" dirty="0"/>
          </a:p>
        </p:txBody>
      </p:sp>
      <p:pic>
        <p:nvPicPr>
          <p:cNvPr id="3" name="Google Shape;145;p17" descr="Presentation Slides-06.png">
            <a:extLst>
              <a:ext uri="{FF2B5EF4-FFF2-40B4-BE49-F238E27FC236}">
                <a16:creationId xmlns:a16="http://schemas.microsoft.com/office/drawing/2014/main" id="{DE9C8F20-816D-E37D-20D6-37B87CE72E53}"/>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Tree>
    <p:extLst>
      <p:ext uri="{BB962C8B-B14F-4D97-AF65-F5344CB8AC3E}">
        <p14:creationId xmlns:p14="http://schemas.microsoft.com/office/powerpoint/2010/main" val="414610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F5288A-1919-8EFC-F20E-5997AD62629C}"/>
              </a:ext>
            </a:extLst>
          </p:cNvPr>
          <p:cNvSpPr txBox="1"/>
          <p:nvPr/>
        </p:nvSpPr>
        <p:spPr>
          <a:xfrm>
            <a:off x="0" y="978988"/>
            <a:ext cx="14037733" cy="646331"/>
          </a:xfrm>
          <a:prstGeom prst="rect">
            <a:avLst/>
          </a:prstGeom>
          <a:noFill/>
        </p:spPr>
        <p:txBody>
          <a:bodyPr wrap="square" rtlCol="0">
            <a:spAutoFit/>
          </a:bodyPr>
          <a:lstStyle/>
          <a:p>
            <a:pPr algn="ctr"/>
            <a:r>
              <a:rPr lang="en-US" sz="3600" b="1" u="sng" dirty="0">
                <a:solidFill>
                  <a:srgbClr val="8AAA3F"/>
                </a:solidFill>
                <a:latin typeface="Roboto" panose="02000000000000000000" pitchFamily="2" charset="0"/>
                <a:ea typeface="Roboto" panose="02000000000000000000" pitchFamily="2" charset="0"/>
              </a:rPr>
              <a:t>Differences and Similarities Between NRE and NRO accounts</a:t>
            </a:r>
          </a:p>
        </p:txBody>
      </p:sp>
      <p:sp>
        <p:nvSpPr>
          <p:cNvPr id="4" name="TextBox 3">
            <a:extLst>
              <a:ext uri="{FF2B5EF4-FFF2-40B4-BE49-F238E27FC236}">
                <a16:creationId xmlns:a16="http://schemas.microsoft.com/office/drawing/2014/main" id="{A0CD8067-39A0-AB0E-553F-5C3D37D09906}"/>
              </a:ext>
            </a:extLst>
          </p:cNvPr>
          <p:cNvSpPr txBox="1"/>
          <p:nvPr/>
        </p:nvSpPr>
        <p:spPr>
          <a:xfrm>
            <a:off x="846667" y="1720910"/>
            <a:ext cx="13546666" cy="5898218"/>
          </a:xfrm>
          <a:prstGeom prst="rect">
            <a:avLst/>
          </a:prstGeom>
          <a:noFill/>
        </p:spPr>
        <p:txBody>
          <a:bodyPr wrap="square" rtlCol="0">
            <a:spAutoFit/>
          </a:bodyPr>
          <a:lstStyle/>
          <a:p>
            <a:pPr marL="342900" indent="-342900">
              <a:lnSpc>
                <a:spcPct val="200000"/>
              </a:lnSpc>
              <a:buFont typeface="+mj-lt"/>
              <a:buAutoNum type="alphaUcPeriod"/>
            </a:pPr>
            <a:r>
              <a:rPr lang="en-US" sz="2400" dirty="0"/>
              <a:t>One can freely Repatriate any amount of money from the NRE account but NRO account carries a certain limit. </a:t>
            </a:r>
            <a:r>
              <a:rPr lang="en-US" sz="2400" b="1" dirty="0"/>
              <a:t>Only USD 1 Million </a:t>
            </a:r>
            <a:r>
              <a:rPr lang="en-US" sz="2400" dirty="0"/>
              <a:t>(Principal)can be repatriated in a FY , however there is </a:t>
            </a:r>
            <a:r>
              <a:rPr lang="en-US" sz="2400" b="1" dirty="0"/>
              <a:t>no limit for interest</a:t>
            </a:r>
            <a:r>
              <a:rPr lang="en-US" sz="2400" dirty="0"/>
              <a:t>.</a:t>
            </a:r>
          </a:p>
          <a:p>
            <a:pPr marL="342900" indent="-342900">
              <a:lnSpc>
                <a:spcPct val="200000"/>
              </a:lnSpc>
              <a:buFont typeface="+mj-lt"/>
              <a:buAutoNum type="alphaUcPeriod"/>
            </a:pPr>
            <a:r>
              <a:rPr lang="en-US" sz="2400" dirty="0"/>
              <a:t> Amount can be transferred from one NRE account to another NRE or another NRO account , however amount from one NRO account cannot be transferred to a NRE account.</a:t>
            </a:r>
          </a:p>
          <a:p>
            <a:pPr marL="342900" indent="-342900">
              <a:lnSpc>
                <a:spcPct val="200000"/>
              </a:lnSpc>
              <a:buFont typeface="+mj-lt"/>
              <a:buAutoNum type="alphaUcPeriod"/>
            </a:pPr>
            <a:r>
              <a:rPr lang="en-US" sz="2400" dirty="0"/>
              <a:t> Interest received from a NRE account is not subject to tax, however interest from a NRO account is subject to tax in India as per applicable slab rate.</a:t>
            </a:r>
          </a:p>
          <a:p>
            <a:pPr marL="342900" indent="-342900">
              <a:lnSpc>
                <a:spcPct val="200000"/>
              </a:lnSpc>
              <a:buFont typeface="+mj-lt"/>
              <a:buAutoNum type="alphaUcPeriod"/>
            </a:pPr>
            <a:r>
              <a:rPr lang="en-US" sz="2400" b="0" i="0" dirty="0">
                <a:effectLst/>
                <a:latin typeface="Calibri" panose="020F0502020204030204" pitchFamily="34" charset="0"/>
              </a:rPr>
              <a:t>NRE accounts are subject to conversion loss and fluctuation in the value of rupee against a foreign currency. There are no risks involved in NRO accounts</a:t>
            </a:r>
            <a:endParaRPr lang="en-US" sz="2400" dirty="0"/>
          </a:p>
        </p:txBody>
      </p:sp>
      <p:pic>
        <p:nvPicPr>
          <p:cNvPr id="3" name="Google Shape;145;p17" descr="Presentation Slides-06.png">
            <a:extLst>
              <a:ext uri="{FF2B5EF4-FFF2-40B4-BE49-F238E27FC236}">
                <a16:creationId xmlns:a16="http://schemas.microsoft.com/office/drawing/2014/main" id="{E3695751-5586-9436-FFDB-BA5AE1801987}"/>
              </a:ext>
            </a:extLst>
          </p:cNvPr>
          <p:cNvPicPr preferRelativeResize="0"/>
          <p:nvPr/>
        </p:nvPicPr>
        <p:blipFill rotWithShape="1">
          <a:blip r:embed="rId2">
            <a:alphaModFix/>
          </a:blip>
          <a:srcRect/>
          <a:stretch/>
        </p:blipFill>
        <p:spPr>
          <a:xfrm>
            <a:off x="13868491" y="228600"/>
            <a:ext cx="539332" cy="533400"/>
          </a:xfrm>
          <a:prstGeom prst="rect">
            <a:avLst/>
          </a:prstGeom>
          <a:noFill/>
          <a:ln>
            <a:noFill/>
          </a:ln>
        </p:spPr>
      </p:pic>
    </p:spTree>
    <p:extLst>
      <p:ext uri="{BB962C8B-B14F-4D97-AF65-F5344CB8AC3E}">
        <p14:creationId xmlns:p14="http://schemas.microsoft.com/office/powerpoint/2010/main" val="415931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585437" y="218778"/>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TextBox 2">
            <a:extLst>
              <a:ext uri="{FF2B5EF4-FFF2-40B4-BE49-F238E27FC236}">
                <a16:creationId xmlns:a16="http://schemas.microsoft.com/office/drawing/2014/main" id="{7B3ED4AB-BEF9-A6D7-DEF9-286C7250942C}"/>
              </a:ext>
            </a:extLst>
          </p:cNvPr>
          <p:cNvSpPr txBox="1"/>
          <p:nvPr/>
        </p:nvSpPr>
        <p:spPr>
          <a:xfrm>
            <a:off x="585437" y="1760995"/>
            <a:ext cx="13553895" cy="3231654"/>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Cambria" panose="02040503050406030204" pitchFamily="18" charset="0"/>
                <a:ea typeface="Roboto" panose="02000000000000000000" pitchFamily="2" charset="0"/>
                <a:cs typeface="Roboto" panose="02000000000000000000" pitchFamily="2" charset="0"/>
              </a:rPr>
              <a:t>Eligibility – </a:t>
            </a:r>
            <a:r>
              <a:rPr lang="en-US" sz="2400" b="1" dirty="0">
                <a:latin typeface="Cambria" panose="02040503050406030204" pitchFamily="18" charset="0"/>
                <a:ea typeface="Roboto" panose="02000000000000000000" pitchFamily="2" charset="0"/>
                <a:cs typeface="Roboto" panose="02000000000000000000" pitchFamily="2" charset="0"/>
              </a:rPr>
              <a:t>Resident Individual including Minors</a:t>
            </a:r>
          </a:p>
          <a:p>
            <a:pPr marL="457200" indent="-457200">
              <a:buFont typeface="Arial" panose="020B0604020202020204" pitchFamily="34" charset="0"/>
              <a:buChar char="•"/>
            </a:pPr>
            <a:r>
              <a:rPr lang="en-US" sz="2400" dirty="0">
                <a:latin typeface="Cambria" panose="02040503050406030204" pitchFamily="18" charset="0"/>
                <a:ea typeface="Roboto" panose="02000000000000000000" pitchFamily="2" charset="0"/>
                <a:cs typeface="Roboto" panose="02000000000000000000" pitchFamily="2" charset="0"/>
              </a:rPr>
              <a:t>Limit – </a:t>
            </a:r>
            <a:r>
              <a:rPr lang="en-US" sz="2400" b="1" dirty="0">
                <a:latin typeface="Cambria" panose="02040503050406030204" pitchFamily="18" charset="0"/>
                <a:ea typeface="Roboto" panose="02000000000000000000" pitchFamily="2" charset="0"/>
                <a:cs typeface="Roboto" panose="02000000000000000000" pitchFamily="2" charset="0"/>
              </a:rPr>
              <a:t>$ 2,50,000 </a:t>
            </a:r>
          </a:p>
          <a:p>
            <a:pPr marL="457200" indent="-457200">
              <a:buFont typeface="Arial" panose="020B0604020202020204" pitchFamily="34" charset="0"/>
              <a:buChar char="•"/>
            </a:pPr>
            <a:r>
              <a:rPr lang="en-US" sz="2400" dirty="0">
                <a:latin typeface="Cambria" panose="02040503050406030204" pitchFamily="18" charset="0"/>
                <a:ea typeface="Roboto" panose="02000000000000000000" pitchFamily="2" charset="0"/>
                <a:cs typeface="Roboto" panose="02000000000000000000" pitchFamily="2" charset="0"/>
              </a:rPr>
              <a:t>Remittance only for the permissible transactions or the transactions that are not prohibited</a:t>
            </a:r>
          </a:p>
          <a:p>
            <a:pPr marL="457200" indent="-457200">
              <a:buFont typeface="Arial" panose="020B0604020202020204" pitchFamily="34" charset="0"/>
              <a:buChar char="•"/>
            </a:pPr>
            <a:r>
              <a:rPr lang="en-US" sz="2400" dirty="0">
                <a:latin typeface="Cambria" panose="02040503050406030204" pitchFamily="18" charset="0"/>
                <a:ea typeface="Roboto" panose="02000000000000000000" pitchFamily="2" charset="0"/>
                <a:cs typeface="Roboto" panose="02000000000000000000" pitchFamily="2" charset="0"/>
              </a:rPr>
              <a:t>Here, the term </a:t>
            </a:r>
            <a:r>
              <a:rPr lang="en-US" sz="2400" b="1" dirty="0">
                <a:latin typeface="Cambria" panose="02040503050406030204" pitchFamily="18" charset="0"/>
                <a:ea typeface="Roboto" panose="02000000000000000000" pitchFamily="2" charset="0"/>
                <a:cs typeface="Roboto" panose="02000000000000000000" pitchFamily="2" charset="0"/>
              </a:rPr>
              <a:t>$</a:t>
            </a:r>
            <a:r>
              <a:rPr lang="en-US" sz="2400" dirty="0">
                <a:latin typeface="Cambria" panose="02040503050406030204" pitchFamily="18" charset="0"/>
                <a:ea typeface="Roboto" panose="02000000000000000000" pitchFamily="2" charset="0"/>
                <a:cs typeface="Roboto" panose="02000000000000000000" pitchFamily="2" charset="0"/>
              </a:rPr>
              <a:t> means </a:t>
            </a:r>
            <a:r>
              <a:rPr lang="en-US" sz="2400" b="1" dirty="0">
                <a:latin typeface="Cambria" panose="02040503050406030204" pitchFamily="18" charset="0"/>
                <a:ea typeface="Roboto" panose="02000000000000000000" pitchFamily="2" charset="0"/>
                <a:cs typeface="Roboto" panose="02000000000000000000" pitchFamily="2" charset="0"/>
              </a:rPr>
              <a:t>any freely convertible currency</a:t>
            </a:r>
            <a:r>
              <a:rPr lang="en-US" sz="2400" dirty="0">
                <a:latin typeface="Cambria" panose="02040503050406030204" pitchFamily="18" charset="0"/>
                <a:ea typeface="Roboto" panose="02000000000000000000" pitchFamily="2" charset="0"/>
                <a:cs typeface="Roboto" panose="02000000000000000000" pitchFamily="2" charset="0"/>
              </a:rPr>
              <a:t>.</a:t>
            </a:r>
          </a:p>
          <a:p>
            <a:pPr marL="457200" indent="-457200">
              <a:buFont typeface="Arial" panose="020B0604020202020204" pitchFamily="34" charset="0"/>
              <a:buChar char="•"/>
            </a:pPr>
            <a:r>
              <a:rPr lang="en-US" sz="2400" dirty="0">
                <a:latin typeface="Cambria" panose="02040503050406030204" pitchFamily="18" charset="0"/>
                <a:ea typeface="Roboto" panose="02000000000000000000" pitchFamily="2" charset="0"/>
                <a:cs typeface="Roboto" panose="02000000000000000000" pitchFamily="2" charset="0"/>
              </a:rPr>
              <a:t>The money can only be remitted by filing </a:t>
            </a:r>
            <a:r>
              <a:rPr lang="en-US" sz="2400" b="1" dirty="0">
                <a:latin typeface="Cambria" panose="02040503050406030204" pitchFamily="18" charset="0"/>
                <a:ea typeface="Roboto" panose="02000000000000000000" pitchFamily="2" charset="0"/>
                <a:cs typeface="Roboto" panose="02000000000000000000" pitchFamily="2" charset="0"/>
              </a:rPr>
              <a:t>FormA2 with Bank and Form 15CA on the </a:t>
            </a:r>
            <a:r>
              <a:rPr lang="en-US" sz="2400" b="1" dirty="0" err="1">
                <a:latin typeface="Cambria" panose="02040503050406030204" pitchFamily="18" charset="0"/>
                <a:ea typeface="Roboto" panose="02000000000000000000" pitchFamily="2" charset="0"/>
                <a:cs typeface="Roboto" panose="02000000000000000000" pitchFamily="2" charset="0"/>
              </a:rPr>
              <a:t>I.Tax</a:t>
            </a:r>
            <a:r>
              <a:rPr lang="en-US" sz="2400" b="1" dirty="0">
                <a:latin typeface="Cambria" panose="02040503050406030204" pitchFamily="18" charset="0"/>
                <a:ea typeface="Roboto" panose="02000000000000000000" pitchFamily="2" charset="0"/>
                <a:cs typeface="Roboto" panose="02000000000000000000" pitchFamily="2" charset="0"/>
              </a:rPr>
              <a:t> Portal</a:t>
            </a:r>
            <a:r>
              <a:rPr lang="en-US" sz="2400" dirty="0">
                <a:latin typeface="Cambria" panose="02040503050406030204" pitchFamily="18" charset="0"/>
                <a:ea typeface="Roboto" panose="02000000000000000000" pitchFamily="2" charset="0"/>
                <a:cs typeface="Roboto" panose="02000000000000000000" pitchFamily="2" charset="0"/>
              </a:rPr>
              <a:t>.</a:t>
            </a:r>
          </a:p>
          <a:p>
            <a:pPr marL="457200" indent="-457200">
              <a:buFont typeface="Arial" panose="020B0604020202020204" pitchFamily="34" charset="0"/>
              <a:buChar char="•"/>
            </a:pPr>
            <a:r>
              <a:rPr lang="en-US" sz="2400" dirty="0">
                <a:latin typeface="Cambria" panose="02040503050406030204" pitchFamily="18" charset="0"/>
                <a:ea typeface="Roboto" panose="02000000000000000000" pitchFamily="2" charset="0"/>
                <a:cs typeface="Roboto" panose="02000000000000000000" pitchFamily="2" charset="0"/>
              </a:rPr>
              <a:t>TCS is required to be deducted before remittance which also gets reflected in AIS.</a:t>
            </a:r>
          </a:p>
          <a:p>
            <a:endParaRPr lang="en-US" sz="3200" dirty="0">
              <a:latin typeface="Cambria" panose="02040503050406030204" pitchFamily="18" charset="0"/>
              <a:ea typeface="Roboto" panose="02000000000000000000" pitchFamily="2" charset="0"/>
              <a:cs typeface="Roboto" panose="02000000000000000000" pitchFamily="2" charset="0"/>
            </a:endParaRPr>
          </a:p>
          <a:p>
            <a:endParaRPr lang="en-US" sz="2800"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3AE08FD4-D0E5-B9B6-DFAB-1ACBCDDA3DAC}"/>
              </a:ext>
            </a:extLst>
          </p:cNvPr>
          <p:cNvSpPr txBox="1"/>
          <p:nvPr/>
        </p:nvSpPr>
        <p:spPr>
          <a:xfrm>
            <a:off x="703971" y="218778"/>
            <a:ext cx="11242333" cy="1200329"/>
          </a:xfrm>
          <a:prstGeom prst="rect">
            <a:avLst/>
          </a:prstGeom>
          <a:noFill/>
        </p:spPr>
        <p:txBody>
          <a:bodyPr wrap="square" rtlCol="0">
            <a:spAutoFit/>
          </a:bodyPr>
          <a:lstStyle/>
          <a:p>
            <a:r>
              <a:rPr lang="en-US" sz="3600" b="1" u="sng" dirty="0">
                <a:solidFill>
                  <a:srgbClr val="8AAA3F"/>
                </a:solidFill>
                <a:latin typeface="Roboto" panose="02000000000000000000" pitchFamily="2" charset="0"/>
                <a:ea typeface="Roboto" panose="02000000000000000000" pitchFamily="2" charset="0"/>
              </a:rPr>
              <a:t>LR Scheme</a:t>
            </a:r>
          </a:p>
          <a:p>
            <a:r>
              <a:rPr lang="en-US" sz="3600" b="1" u="sng" dirty="0">
                <a:solidFill>
                  <a:srgbClr val="8AAA3F"/>
                </a:solidFill>
                <a:latin typeface="Roboto" panose="02000000000000000000" pitchFamily="2" charset="0"/>
                <a:ea typeface="Roboto" panose="02000000000000000000" pitchFamily="2" charset="0"/>
              </a:rPr>
              <a:t>(</a:t>
            </a:r>
            <a:r>
              <a:rPr lang="en-US" sz="3600" b="1" u="sng" dirty="0" err="1">
                <a:solidFill>
                  <a:srgbClr val="8AAA3F"/>
                </a:solidFill>
                <a:latin typeface="Roboto" panose="02000000000000000000" pitchFamily="2" charset="0"/>
                <a:ea typeface="Roboto" panose="02000000000000000000" pitchFamily="2" charset="0"/>
              </a:rPr>
              <a:t>Liberalised</a:t>
            </a:r>
            <a:r>
              <a:rPr lang="en-US" sz="3600" b="1" u="sng" dirty="0">
                <a:solidFill>
                  <a:srgbClr val="8AAA3F"/>
                </a:solidFill>
                <a:latin typeface="Roboto" panose="02000000000000000000" pitchFamily="2" charset="0"/>
                <a:ea typeface="Roboto" panose="02000000000000000000" pitchFamily="2" charset="0"/>
              </a:rPr>
              <a:t> Remittance Scheme)</a:t>
            </a:r>
          </a:p>
        </p:txBody>
      </p:sp>
      <p:pic>
        <p:nvPicPr>
          <p:cNvPr id="5" name="Picture 4">
            <a:extLst>
              <a:ext uri="{FF2B5EF4-FFF2-40B4-BE49-F238E27FC236}">
                <a16:creationId xmlns:a16="http://schemas.microsoft.com/office/drawing/2014/main" id="{08FB29E9-93D5-3582-12B7-2191D0C77750}"/>
              </a:ext>
            </a:extLst>
          </p:cNvPr>
          <p:cNvPicPr>
            <a:picLocks noChangeAspect="1"/>
          </p:cNvPicPr>
          <p:nvPr/>
        </p:nvPicPr>
        <p:blipFill>
          <a:blip r:embed="rId5"/>
          <a:stretch>
            <a:fillRect/>
          </a:stretch>
        </p:blipFill>
        <p:spPr>
          <a:xfrm>
            <a:off x="1176506" y="4512890"/>
            <a:ext cx="12285494" cy="3295650"/>
          </a:xfrm>
          <a:prstGeom prst="rect">
            <a:avLst/>
          </a:prstGeom>
        </p:spPr>
      </p:pic>
    </p:spTree>
    <p:extLst>
      <p:ext uri="{BB962C8B-B14F-4D97-AF65-F5344CB8AC3E}">
        <p14:creationId xmlns:p14="http://schemas.microsoft.com/office/powerpoint/2010/main" val="343397539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304C-F001-DE98-67FA-CC010087B9E5}"/>
              </a:ext>
            </a:extLst>
          </p:cNvPr>
          <p:cNvSpPr>
            <a:spLocks noGrp="1"/>
          </p:cNvSpPr>
          <p:nvPr>
            <p:ph type="title"/>
          </p:nvPr>
        </p:nvSpPr>
        <p:spPr>
          <a:xfrm>
            <a:off x="1005840" y="438150"/>
            <a:ext cx="12618720" cy="611717"/>
          </a:xfrm>
        </p:spPr>
        <p:txBody>
          <a:bodyPr/>
          <a:lstStyle/>
          <a:p>
            <a:r>
              <a:rPr lang="en-US" sz="3600" b="1" u="sng" dirty="0">
                <a:solidFill>
                  <a:srgbClr val="8AAA3F"/>
                </a:solidFill>
                <a:latin typeface="Roboto" panose="02000000000000000000" pitchFamily="2" charset="0"/>
                <a:ea typeface="Roboto" panose="02000000000000000000" pitchFamily="2" charset="0"/>
                <a:cs typeface="+mn-cs"/>
              </a:rPr>
              <a:t>Compliances Related to LRS:</a:t>
            </a:r>
          </a:p>
        </p:txBody>
      </p:sp>
      <p:sp>
        <p:nvSpPr>
          <p:cNvPr id="11" name="Content Placeholder 10">
            <a:extLst>
              <a:ext uri="{FF2B5EF4-FFF2-40B4-BE49-F238E27FC236}">
                <a16:creationId xmlns:a16="http://schemas.microsoft.com/office/drawing/2014/main" id="{0C2B70FC-B9AD-41E5-50B8-0AD49608DA3E}"/>
              </a:ext>
            </a:extLst>
          </p:cNvPr>
          <p:cNvSpPr>
            <a:spLocks noGrp="1"/>
          </p:cNvSpPr>
          <p:nvPr>
            <p:ph idx="1"/>
          </p:nvPr>
        </p:nvSpPr>
        <p:spPr>
          <a:xfrm>
            <a:off x="1005840" y="1253067"/>
            <a:ext cx="12618720" cy="6159289"/>
          </a:xfrm>
        </p:spPr>
        <p:txBody>
          <a:bodyPr/>
          <a:lstStyle/>
          <a:p>
            <a:pPr>
              <a:buFont typeface="Wingdings" panose="05000000000000000000" pitchFamily="2" charset="2"/>
              <a:buChar char="v"/>
            </a:pPr>
            <a:r>
              <a:rPr lang="en-US" dirty="0"/>
              <a:t>Form 15CA</a:t>
            </a:r>
          </a:p>
          <a:p>
            <a:pPr marL="0" indent="0">
              <a:buNone/>
            </a:pPr>
            <a:endParaRPr lang="en-US" dirty="0"/>
          </a:p>
        </p:txBody>
      </p:sp>
      <p:pic>
        <p:nvPicPr>
          <p:cNvPr id="14" name="Picture 13">
            <a:extLst>
              <a:ext uri="{FF2B5EF4-FFF2-40B4-BE49-F238E27FC236}">
                <a16:creationId xmlns:a16="http://schemas.microsoft.com/office/drawing/2014/main" id="{197777BE-7F46-5E74-1269-BDA6CD1BDF4F}"/>
              </a:ext>
            </a:extLst>
          </p:cNvPr>
          <p:cNvPicPr>
            <a:picLocks noChangeAspect="1"/>
          </p:cNvPicPr>
          <p:nvPr/>
        </p:nvPicPr>
        <p:blipFill>
          <a:blip r:embed="rId2"/>
          <a:stretch>
            <a:fillRect/>
          </a:stretch>
        </p:blipFill>
        <p:spPr>
          <a:xfrm>
            <a:off x="1219199" y="1775778"/>
            <a:ext cx="5706534" cy="2556933"/>
          </a:xfrm>
          <a:prstGeom prst="rect">
            <a:avLst/>
          </a:prstGeom>
        </p:spPr>
      </p:pic>
      <p:pic>
        <p:nvPicPr>
          <p:cNvPr id="16" name="Picture 15">
            <a:extLst>
              <a:ext uri="{FF2B5EF4-FFF2-40B4-BE49-F238E27FC236}">
                <a16:creationId xmlns:a16="http://schemas.microsoft.com/office/drawing/2014/main" id="{B02511E1-F7A3-F84B-D30E-B6F43CD2A0F5}"/>
              </a:ext>
            </a:extLst>
          </p:cNvPr>
          <p:cNvPicPr>
            <a:picLocks noChangeAspect="1"/>
          </p:cNvPicPr>
          <p:nvPr/>
        </p:nvPicPr>
        <p:blipFill>
          <a:blip r:embed="rId3"/>
          <a:stretch>
            <a:fillRect/>
          </a:stretch>
        </p:blipFill>
        <p:spPr>
          <a:xfrm>
            <a:off x="1486752" y="4792398"/>
            <a:ext cx="6217917" cy="3322848"/>
          </a:xfrm>
          <a:prstGeom prst="rect">
            <a:avLst/>
          </a:prstGeom>
        </p:spPr>
      </p:pic>
      <p:pic>
        <p:nvPicPr>
          <p:cNvPr id="18" name="Picture 17">
            <a:extLst>
              <a:ext uri="{FF2B5EF4-FFF2-40B4-BE49-F238E27FC236}">
                <a16:creationId xmlns:a16="http://schemas.microsoft.com/office/drawing/2014/main" id="{81C376E6-E537-4C3A-28EF-FCA6172F9C4F}"/>
              </a:ext>
            </a:extLst>
          </p:cNvPr>
          <p:cNvPicPr>
            <a:picLocks noChangeAspect="1"/>
          </p:cNvPicPr>
          <p:nvPr/>
        </p:nvPicPr>
        <p:blipFill>
          <a:blip r:embed="rId4"/>
          <a:stretch>
            <a:fillRect/>
          </a:stretch>
        </p:blipFill>
        <p:spPr>
          <a:xfrm>
            <a:off x="7704669" y="2099733"/>
            <a:ext cx="5919891" cy="1989775"/>
          </a:xfrm>
          <a:prstGeom prst="rect">
            <a:avLst/>
          </a:prstGeom>
        </p:spPr>
      </p:pic>
      <p:sp>
        <p:nvSpPr>
          <p:cNvPr id="19" name="Oval 18">
            <a:extLst>
              <a:ext uri="{FF2B5EF4-FFF2-40B4-BE49-F238E27FC236}">
                <a16:creationId xmlns:a16="http://schemas.microsoft.com/office/drawing/2014/main" id="{7ED57CFC-D164-06E2-2CF1-CE107D20339D}"/>
              </a:ext>
            </a:extLst>
          </p:cNvPr>
          <p:cNvSpPr/>
          <p:nvPr/>
        </p:nvSpPr>
        <p:spPr>
          <a:xfrm>
            <a:off x="5215467" y="1253067"/>
            <a:ext cx="1456266" cy="37253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1</a:t>
            </a:r>
          </a:p>
        </p:txBody>
      </p:sp>
      <p:sp>
        <p:nvSpPr>
          <p:cNvPr id="22" name="Oval 21">
            <a:extLst>
              <a:ext uri="{FF2B5EF4-FFF2-40B4-BE49-F238E27FC236}">
                <a16:creationId xmlns:a16="http://schemas.microsoft.com/office/drawing/2014/main" id="{BB11DF11-BA94-9F1C-7685-6AC67D6D86A8}"/>
              </a:ext>
            </a:extLst>
          </p:cNvPr>
          <p:cNvSpPr/>
          <p:nvPr/>
        </p:nvSpPr>
        <p:spPr>
          <a:xfrm>
            <a:off x="9343813" y="1490134"/>
            <a:ext cx="1456266" cy="37253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2</a:t>
            </a:r>
          </a:p>
        </p:txBody>
      </p:sp>
      <p:sp>
        <p:nvSpPr>
          <p:cNvPr id="23" name="Oval 22">
            <a:extLst>
              <a:ext uri="{FF2B5EF4-FFF2-40B4-BE49-F238E27FC236}">
                <a16:creationId xmlns:a16="http://schemas.microsoft.com/office/drawing/2014/main" id="{535AEF00-B5ED-5C20-4CC5-76BB68D7C999}"/>
              </a:ext>
            </a:extLst>
          </p:cNvPr>
          <p:cNvSpPr/>
          <p:nvPr/>
        </p:nvSpPr>
        <p:spPr>
          <a:xfrm>
            <a:off x="7887547" y="6047422"/>
            <a:ext cx="1456266" cy="37253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3</a:t>
            </a:r>
          </a:p>
        </p:txBody>
      </p:sp>
      <p:pic>
        <p:nvPicPr>
          <p:cNvPr id="24" name="Google Shape;145;p17" descr="Presentation Slides-06.png">
            <a:extLst>
              <a:ext uri="{FF2B5EF4-FFF2-40B4-BE49-F238E27FC236}">
                <a16:creationId xmlns:a16="http://schemas.microsoft.com/office/drawing/2014/main" id="{DCE12CE4-9C30-11E0-13C2-B909BD56690B}"/>
              </a:ext>
            </a:extLst>
          </p:cNvPr>
          <p:cNvPicPr preferRelativeResize="0"/>
          <p:nvPr/>
        </p:nvPicPr>
        <p:blipFill rotWithShape="1">
          <a:blip r:embed="rId5">
            <a:alphaModFix/>
          </a:blip>
          <a:srcRect/>
          <a:stretch/>
        </p:blipFill>
        <p:spPr>
          <a:xfrm>
            <a:off x="13868491" y="228600"/>
            <a:ext cx="539332" cy="533400"/>
          </a:xfrm>
          <a:prstGeom prst="rect">
            <a:avLst/>
          </a:prstGeom>
          <a:noFill/>
          <a:ln>
            <a:noFill/>
          </a:ln>
        </p:spPr>
      </p:pic>
    </p:spTree>
    <p:extLst>
      <p:ext uri="{BB962C8B-B14F-4D97-AF65-F5344CB8AC3E}">
        <p14:creationId xmlns:p14="http://schemas.microsoft.com/office/powerpoint/2010/main" val="3616878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1677</TotalTime>
  <Words>2146</Words>
  <Application>Microsoft Office PowerPoint</Application>
  <PresentationFormat>Custom</PresentationFormat>
  <Paragraphs>220</Paragraphs>
  <Slides>24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Cambria</vt:lpstr>
      <vt:lpstr>Calibri Light</vt:lpstr>
      <vt:lpstr>Wingdings</vt:lpstr>
      <vt:lpstr>Arial</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Compliances Related to LRS:</vt:lpstr>
      <vt:lpstr>PowerPoint Presentation</vt:lpstr>
      <vt:lpstr>Indian Investment Abroad</vt:lpstr>
      <vt:lpstr>PowerPoint Presentation</vt:lpstr>
      <vt:lpstr>Investment in India</vt:lpstr>
      <vt:lpstr>PowerPoint Presentation</vt:lpstr>
      <vt:lpstr>PowerPoint Presentation</vt:lpstr>
      <vt:lpstr>Q1: Mr Arvind had resided in India during the FY 2021-22 for less than 183 days. He had come to India on April,1, 2022 for employment in VKC. What would be his residential status during the FY 2022-23?</vt:lpstr>
      <vt:lpstr>Q2: LRS Scheme available for Corporates/ Trusts/ Firms/ Individuals. Pl select the correct option from below:</vt:lpstr>
      <vt:lpstr>Q3: Mr Vincent a PROI comes to India for travel purpose, wishes to acquire a land which is not agricultural land, from the options below select the correct option for the acceptable mode of payment to acquire such land:</vt:lpstr>
      <vt:lpstr>Q4: What is the date by which FLA Return should be filed?</vt:lpstr>
      <vt:lpstr>Q5: Mr Andley a person wants to visit India as a tourist, which account can he open and for how much period(i.e. years or months)?</vt:lpstr>
      <vt:lpstr>Q6: Out of the following, which resident individual can open a foreign currency account outside India?</vt:lpstr>
      <vt:lpstr>Q7: Ms Aradhana had resided in India during FY 2021-22 for less than 183 days. She had come to India on April 1 2022 for business. She intends to leave the business on April 30 2023 and leave India on June 30 2023. What would be her residential status during FY 2022-23 and FY 2023-24 upto the date of departure?</vt:lpstr>
      <vt:lpstr>Q8: What is the period within which APR should be filed with RBI?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Agrawal</dc:creator>
  <cp:lastModifiedBy>Priya Agrawal</cp:lastModifiedBy>
  <cp:revision>131</cp:revision>
  <dcterms:modified xsi:type="dcterms:W3CDTF">2024-01-23T11:03:22Z</dcterms:modified>
</cp:coreProperties>
</file>